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141"/>
  </p:notesMasterIdLst>
  <p:sldIdLst>
    <p:sldId id="265" r:id="rId5"/>
    <p:sldId id="267" r:id="rId6"/>
    <p:sldId id="300" r:id="rId7"/>
    <p:sldId id="301" r:id="rId8"/>
    <p:sldId id="302" r:id="rId9"/>
    <p:sldId id="303" r:id="rId10"/>
    <p:sldId id="304" r:id="rId11"/>
    <p:sldId id="305" r:id="rId12"/>
    <p:sldId id="306" r:id="rId13"/>
    <p:sldId id="307" r:id="rId14"/>
    <p:sldId id="308" r:id="rId15"/>
    <p:sldId id="309" r:id="rId16"/>
    <p:sldId id="311" r:id="rId17"/>
    <p:sldId id="312" r:id="rId18"/>
    <p:sldId id="313" r:id="rId19"/>
    <p:sldId id="314" r:id="rId20"/>
    <p:sldId id="327"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6" r:id="rId102"/>
    <p:sldId id="397" r:id="rId103"/>
    <p:sldId id="398" r:id="rId104"/>
    <p:sldId id="399" r:id="rId105"/>
    <p:sldId id="400" r:id="rId106"/>
    <p:sldId id="401" r:id="rId107"/>
    <p:sldId id="402" r:id="rId108"/>
    <p:sldId id="403" r:id="rId109"/>
    <p:sldId id="404" r:id="rId110"/>
    <p:sldId id="405" r:id="rId111"/>
    <p:sldId id="406" r:id="rId112"/>
    <p:sldId id="407" r:id="rId113"/>
    <p:sldId id="408" r:id="rId114"/>
    <p:sldId id="409" r:id="rId115"/>
    <p:sldId id="410" r:id="rId116"/>
    <p:sldId id="411" r:id="rId117"/>
    <p:sldId id="412" r:id="rId118"/>
    <p:sldId id="413" r:id="rId119"/>
    <p:sldId id="414" r:id="rId120"/>
    <p:sldId id="415" r:id="rId121"/>
    <p:sldId id="416" r:id="rId122"/>
    <p:sldId id="417" r:id="rId123"/>
    <p:sldId id="418" r:id="rId124"/>
    <p:sldId id="419" r:id="rId125"/>
    <p:sldId id="420" r:id="rId126"/>
    <p:sldId id="421" r:id="rId127"/>
    <p:sldId id="422" r:id="rId128"/>
    <p:sldId id="423" r:id="rId129"/>
    <p:sldId id="424" r:id="rId130"/>
    <p:sldId id="425" r:id="rId131"/>
    <p:sldId id="426" r:id="rId132"/>
    <p:sldId id="427" r:id="rId133"/>
    <p:sldId id="428" r:id="rId134"/>
    <p:sldId id="429" r:id="rId135"/>
    <p:sldId id="430" r:id="rId136"/>
    <p:sldId id="431" r:id="rId137"/>
    <p:sldId id="432" r:id="rId138"/>
    <p:sldId id="433" r:id="rId139"/>
    <p:sldId id="434" r:id="rId1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0" autoAdjust="0"/>
  </p:normalViewPr>
  <p:slideViewPr>
    <p:cSldViewPr>
      <p:cViewPr>
        <p:scale>
          <a:sx n="80" d="100"/>
          <a:sy n="80" d="100"/>
        </p:scale>
        <p:origin x="-10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8EE9A-B2BA-4055-948E-53E8273C0AA0}" type="datetimeFigureOut">
              <a:rPr lang="en-US" smtClean="0"/>
              <a:pPr/>
              <a:t>5/9/2013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63CC7-580B-40CC-96CC-1E9D6082BAD1}" type="slidenum">
              <a:rPr lang="en-US" smtClean="0"/>
              <a:pPr/>
              <a:t>‹#›</a:t>
            </a:fld>
            <a:endParaRPr lang="en-US"/>
          </a:p>
        </p:txBody>
      </p:sp>
    </p:spTree>
    <p:extLst>
      <p:ext uri="{BB962C8B-B14F-4D97-AF65-F5344CB8AC3E}">
        <p14:creationId xmlns:p14="http://schemas.microsoft.com/office/powerpoint/2010/main" val="337956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11</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110</a:t>
            </a:fld>
            <a:endParaRPr lang="en-US">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112</a:t>
            </a:fld>
            <a:endParaRPr lang="en-US">
              <a:solidFill>
                <a:prstClr val="black"/>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113</a:t>
            </a:fld>
            <a:endParaRPr lang="en-US">
              <a:solidFill>
                <a:prstClr val="black"/>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114</a:t>
            </a:fld>
            <a:endParaRPr lang="en-US">
              <a:solidFill>
                <a:prstClr val="black"/>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115</a:t>
            </a:fld>
            <a:endParaRPr lang="en-US">
              <a:solidFill>
                <a:prstClr val="black"/>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116</a:t>
            </a:fld>
            <a:endParaRPr lang="en-US">
              <a:solidFill>
                <a:prstClr val="black"/>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117</a:t>
            </a:fld>
            <a:endParaRPr lang="en-US">
              <a:solidFill>
                <a:prstClr val="black"/>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118</a:t>
            </a:fld>
            <a:endParaRPr lang="en-US">
              <a:solidFill>
                <a:prstClr val="black"/>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119</a:t>
            </a:fld>
            <a:endParaRPr lang="en-US">
              <a:solidFill>
                <a:prstClr val="black"/>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120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12</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121</a:t>
            </a:fld>
            <a:endParaRPr lang="en-US">
              <a:solidFill>
                <a:prstClr val="black"/>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122</a:t>
            </a:fld>
            <a:endParaRPr lang="en-US">
              <a:solidFill>
                <a:prstClr val="black"/>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124</a:t>
            </a:fld>
            <a:endParaRPr lang="en-US">
              <a:solidFill>
                <a:prstClr val="black"/>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125</a:t>
            </a:fld>
            <a:endParaRPr lang="en-US">
              <a:solidFill>
                <a:prstClr val="black"/>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126</a:t>
            </a:fld>
            <a:endParaRPr lang="en-US">
              <a:solidFill>
                <a:prstClr val="black"/>
              </a:solidFil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127</a:t>
            </a:fld>
            <a:endParaRPr lang="en-US">
              <a:solidFill>
                <a:prstClr val="black"/>
              </a:solidFil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128</a:t>
            </a:fld>
            <a:endParaRPr lang="en-US">
              <a:solidFill>
                <a:prstClr val="black"/>
              </a:solidFil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129</a:t>
            </a:fld>
            <a:endParaRPr lang="en-US">
              <a:solidFill>
                <a:prstClr val="black"/>
              </a:solidFil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130</a:t>
            </a:fld>
            <a:endParaRPr lang="en-US">
              <a:solidFill>
                <a:prstClr val="black"/>
              </a:solidFil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131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13</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132</a:t>
            </a:fld>
            <a:endParaRPr lang="en-US">
              <a:solidFill>
                <a:prstClr val="black"/>
              </a:solidFil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133</a:t>
            </a:fld>
            <a:endParaRPr lang="en-US">
              <a:solidFill>
                <a:prstClr val="black"/>
              </a:solidFil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134</a:t>
            </a:fld>
            <a:endParaRPr lang="en-US">
              <a:solidFill>
                <a:prstClr val="black"/>
              </a:solidFil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135</a:t>
            </a:fld>
            <a:endParaRPr lang="en-US">
              <a:solidFill>
                <a:prstClr val="black"/>
              </a:solidFil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136</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60</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61</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62</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63</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64</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65</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66</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67</a:t>
            </a:fld>
            <a:endParaRPr 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68</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69</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70</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72</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73</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78</a:t>
            </a:fld>
            <a:endParaRPr lang="en-US">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79</a:t>
            </a:fld>
            <a:endParaRPr lang="en-US">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80</a:t>
            </a:fld>
            <a:endParaRPr lang="en-US">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81</a:t>
            </a:fld>
            <a:endParaRPr lang="en-US">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82</a:t>
            </a:fld>
            <a:endParaRPr lang="en-US">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83</a:t>
            </a:fld>
            <a:endParaRPr lang="en-US">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85</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9</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86</a:t>
            </a:fld>
            <a:endParaRPr lang="en-US">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87</a:t>
            </a:fld>
            <a:endParaRPr lang="en-US">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88</a:t>
            </a:fld>
            <a:endParaRPr lang="en-US">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89</a:t>
            </a:fld>
            <a:endParaRPr lang="en-US">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90</a:t>
            </a:fld>
            <a:endParaRPr lang="en-US">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91</a:t>
            </a:fld>
            <a:endParaRPr lang="en-US">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92</a:t>
            </a:fld>
            <a:endParaRPr lang="en-US">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93</a:t>
            </a:fld>
            <a:endParaRPr lang="en-US">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94</a:t>
            </a:fld>
            <a:endParaRPr lang="en-US">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96</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pPr/>
              <a:t>10</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97</a:t>
            </a:fld>
            <a:endParaRPr lang="en-US">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98</a:t>
            </a:fld>
            <a:endParaRPr lang="en-US">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99</a:t>
            </a:fld>
            <a:endParaRPr lang="en-US">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100</a:t>
            </a:fld>
            <a:endParaRPr lang="en-US">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101</a:t>
            </a:fld>
            <a:endParaRPr lang="en-US">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102</a:t>
            </a:fld>
            <a:endParaRPr lang="en-US">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103</a:t>
            </a:fld>
            <a:endParaRPr lang="en-US">
              <a:solidFill>
                <a:prstClr val="black"/>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107</a:t>
            </a:fld>
            <a:endParaRPr lang="en-US">
              <a:solidFill>
                <a:prstClr val="black"/>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108</a:t>
            </a:fld>
            <a:endParaRPr lang="en-US">
              <a:solidFill>
                <a:prstClr val="black"/>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A63CC7-580B-40CC-96CC-1E9D6082BAD1}" type="slidenum">
              <a:rPr lang="en-US" smtClean="0">
                <a:solidFill>
                  <a:prstClr val="black"/>
                </a:solidFill>
              </a:rPr>
              <a:pPr/>
              <a:t>109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AB5AC41-BED5-4544-A711-965D424F4B85}" type="datetimeFigureOut">
              <a:rPr lang="en-US" smtClean="0"/>
              <a:pPr/>
              <a:t>5/9/2013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F92E48-EB41-48C3-A2D3-A22497B3B55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F92E48-EB41-48C3-A2D3-A22497B3B55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8231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424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53440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1F92E48-EB41-48C3-A2D3-A22497B3B55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9387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1F92E48-EB41-48C3-A2D3-A22497B3B55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65197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3184737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3391385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1F92E48-EB41-48C3-A2D3-A22497B3B55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0009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1F92E48-EB41-48C3-A2D3-A22497B3B55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685661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1813318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1881441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F92E48-EB41-48C3-A2D3-A22497B3B55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16772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70735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473831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1F92E48-EB41-48C3-A2D3-A22497B3B55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21977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1F92E48-EB41-48C3-A2D3-A22497B3B55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3220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1810729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383174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B5AC41-BED5-4544-A711-965D424F4B85}" type="datetimeFigureOut">
              <a:rPr lang="en-US" smtClean="0"/>
              <a:pPr/>
              <a:t>5/9/2013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F92E48-EB41-48C3-A2D3-A22497B3B55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1F92E48-EB41-48C3-A2D3-A22497B3B55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62406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1F92E48-EB41-48C3-A2D3-A22497B3B55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861124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3584008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2861902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F92E48-EB41-48C3-A2D3-A22497B3B55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725816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95411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3682957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1F92E48-EB41-48C3-A2D3-A22497B3B55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16942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1F92E48-EB41-48C3-A2D3-A22497B3B55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79582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238650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AB5AC41-BED5-4544-A711-965D424F4B85}" type="datetimeFigureOut">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92E48-EB41-48C3-A2D3-A22497B3B55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564119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1F92E48-EB41-48C3-A2D3-A22497B3B55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36137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1F92E48-EB41-48C3-A2D3-A22497B3B55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565149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2921995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5AC41-BED5-4544-A711-965D424F4B85}" type="datetimeFigureOut">
              <a:rPr lang="en-US" smtClean="0">
                <a:solidFill>
                  <a:srgbClr val="696464"/>
                </a:solidFill>
              </a:rPr>
              <a:pPr/>
              <a:t>5/9/2013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1F92E48-EB41-48C3-A2D3-A22497B3B55B}" type="slidenum">
              <a:rPr lang="en-US" smtClean="0"/>
              <a:pPr/>
              <a:t>‹#›</a:t>
            </a:fld>
            <a:endParaRPr lang="en-US"/>
          </a:p>
        </p:txBody>
      </p:sp>
    </p:spTree>
    <p:extLst>
      <p:ext uri="{BB962C8B-B14F-4D97-AF65-F5344CB8AC3E}">
        <p14:creationId xmlns:p14="http://schemas.microsoft.com/office/powerpoint/2010/main" val="13921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AB5AC41-BED5-4544-A711-965D424F4B85}" type="datetimeFigureOut">
              <a:rPr lang="en-US" smtClean="0"/>
              <a:pPr/>
              <a:t>5/9/2013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92E48-EB41-48C3-A2D3-A22497B3B55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B5AC41-BED5-4544-A711-965D424F4B85}" type="datetimeFigureOut">
              <a:rPr lang="en-US" smtClean="0"/>
              <a:pPr/>
              <a:t>5/9/2013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92E48-EB41-48C3-A2D3-A22497B3B5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5AC41-BED5-4544-A711-965D424F4B85}" type="datetimeFigureOut">
              <a:rPr lang="en-US" smtClean="0"/>
              <a:pPr/>
              <a:t>5/9/2013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92E48-EB41-48C3-A2D3-A22497B3B5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5AC41-BED5-4544-A711-965D424F4B85}" type="datetimeFigureOut">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92E48-EB41-48C3-A2D3-A22497B3B55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5AC41-BED5-4544-A711-965D424F4B85}" type="datetimeFigureOut">
              <a:rPr lang="en-US" smtClean="0"/>
              <a:pPr/>
              <a:t>5/9/2013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1F92E48-EB41-48C3-A2D3-A22497B3B55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AB5AC41-BED5-4544-A711-965D424F4B85}" type="datetimeFigureOut">
              <a:rPr lang="en-US" smtClean="0"/>
              <a:pPr/>
              <a:t>5/9/2013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F92E48-EB41-48C3-A2D3-A22497B3B5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AB5AC41-BED5-4544-A711-965D424F4B85}" type="datetimeFigureOut">
              <a:rPr lang="en-US" smtClean="0">
                <a:solidFill>
                  <a:srgbClr val="696464"/>
                </a:solidFill>
              </a:rPr>
              <a:pPr/>
              <a:t>5/9/2013</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F92E48-EB41-48C3-A2D3-A22497B3B55B}" type="slidenum">
              <a:rPr lang="en-US" smtClean="0"/>
              <a:pPr/>
              <a:t>‹#›</a:t>
            </a:fld>
            <a:endParaRPr lang="en-US"/>
          </a:p>
        </p:txBody>
      </p:sp>
    </p:spTree>
    <p:extLst>
      <p:ext uri="{BB962C8B-B14F-4D97-AF65-F5344CB8AC3E}">
        <p14:creationId xmlns:p14="http://schemas.microsoft.com/office/powerpoint/2010/main" val="331978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AB5AC41-BED5-4544-A711-965D424F4B85}" type="datetimeFigureOut">
              <a:rPr lang="en-US" smtClean="0">
                <a:solidFill>
                  <a:srgbClr val="696464"/>
                </a:solidFill>
              </a:rPr>
              <a:pPr/>
              <a:t>5/9/2013</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F92E48-EB41-48C3-A2D3-A22497B3B55B}" type="slidenum">
              <a:rPr lang="en-US" smtClean="0"/>
              <a:pPr/>
              <a:t>‹#›</a:t>
            </a:fld>
            <a:endParaRPr lang="en-US"/>
          </a:p>
        </p:txBody>
      </p:sp>
    </p:spTree>
    <p:extLst>
      <p:ext uri="{BB962C8B-B14F-4D97-AF65-F5344CB8AC3E}">
        <p14:creationId xmlns:p14="http://schemas.microsoft.com/office/powerpoint/2010/main" val="42549685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AB5AC41-BED5-4544-A711-965D424F4B85}" type="datetimeFigureOut">
              <a:rPr lang="en-US" smtClean="0">
                <a:solidFill>
                  <a:srgbClr val="696464"/>
                </a:solidFill>
              </a:rPr>
              <a:pPr/>
              <a:t>5/9/2013</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F92E48-EB41-48C3-A2D3-A22497B3B55B}" type="slidenum">
              <a:rPr lang="en-US" smtClean="0"/>
              <a:pPr/>
              <a:t>‹#›</a:t>
            </a:fld>
            <a:endParaRPr lang="en-US"/>
          </a:p>
        </p:txBody>
      </p:sp>
    </p:spTree>
    <p:extLst>
      <p:ext uri="{BB962C8B-B14F-4D97-AF65-F5344CB8AC3E}">
        <p14:creationId xmlns:p14="http://schemas.microsoft.com/office/powerpoint/2010/main" val="38160598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93.xml"/><Relationship Id="rId1" Type="http://schemas.openxmlformats.org/officeDocument/2006/relationships/slideLayout" Target="../slideLayouts/slideLayout23.xml"/><Relationship Id="rId4" Type="http://schemas.openxmlformats.org/officeDocument/2006/relationships/image" Target="../media/image134.png"/></Relationships>
</file>

<file path=ppt/slides/_rels/slide10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94.xm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95.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96.xml"/><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34.xml"/></Relationships>
</file>

<file path=ppt/slides/_rels/slide10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34.xml"/></Relationships>
</file>

<file path=ppt/slides/_rels/slide107.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97.xml"/><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4.xml"/></Relationships>
</file>

<file path=ppt/slides/_rels/slide10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99.xml"/><Relationship Id="rId1" Type="http://schemas.openxmlformats.org/officeDocument/2006/relationships/slideLayout" Target="../slideLayouts/slideLayout34.xml"/><Relationship Id="rId5" Type="http://schemas.openxmlformats.org/officeDocument/2006/relationships/image" Target="../media/image144.jpeg"/><Relationship Id="rId4" Type="http://schemas.openxmlformats.org/officeDocument/2006/relationships/image" Target="../media/image14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01.xml"/><Relationship Id="rId1" Type="http://schemas.openxmlformats.org/officeDocument/2006/relationships/slideLayout" Target="../slideLayouts/slideLayout34.xml"/><Relationship Id="rId4" Type="http://schemas.openxmlformats.org/officeDocument/2006/relationships/image" Target="../media/image146.png"/></Relationships>
</file>

<file path=ppt/slides/_rels/slide11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02.xml"/><Relationship Id="rId1" Type="http://schemas.openxmlformats.org/officeDocument/2006/relationships/slideLayout" Target="../slideLayouts/slideLayout34.xml"/></Relationships>
</file>

<file path=ppt/slides/_rels/slide1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3.xml"/><Relationship Id="rId1" Type="http://schemas.openxmlformats.org/officeDocument/2006/relationships/slideLayout" Target="../slideLayouts/slideLayout34.xml"/><Relationship Id="rId4" Type="http://schemas.openxmlformats.org/officeDocument/2006/relationships/image" Target="../media/image75.png"/></Relationships>
</file>

<file path=ppt/slides/_rels/slide11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04.xml"/><Relationship Id="rId1" Type="http://schemas.openxmlformats.org/officeDocument/2006/relationships/slideLayout" Target="../slideLayouts/slideLayout34.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11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5.xml"/><Relationship Id="rId1" Type="http://schemas.openxmlformats.org/officeDocument/2006/relationships/slideLayout" Target="../slideLayouts/slideLayout3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4.xml"/></Relationships>
</file>

<file path=ppt/slides/_rels/slide11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7.xml"/><Relationship Id="rId1" Type="http://schemas.openxmlformats.org/officeDocument/2006/relationships/slideLayout" Target="../slideLayouts/slideLayout34.xml"/><Relationship Id="rId4" Type="http://schemas.openxmlformats.org/officeDocument/2006/relationships/image" Target="../media/image92.png"/></Relationships>
</file>

<file path=ppt/slides/_rels/slide11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08.xml"/><Relationship Id="rId1" Type="http://schemas.openxmlformats.org/officeDocument/2006/relationships/slideLayout" Target="../slideLayouts/slideLayout34.xml"/><Relationship Id="rId4" Type="http://schemas.openxmlformats.org/officeDocument/2006/relationships/image" Target="../media/image153.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09.xml"/><Relationship Id="rId1" Type="http://schemas.openxmlformats.org/officeDocument/2006/relationships/slideLayout" Target="../slideLayouts/slideLayout34.xml"/><Relationship Id="rId4" Type="http://schemas.openxmlformats.org/officeDocument/2006/relationships/image" Target="../media/image155.png"/></Relationships>
</file>

<file path=ppt/slides/_rels/slide12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10.xml"/><Relationship Id="rId1" Type="http://schemas.openxmlformats.org/officeDocument/2006/relationships/slideLayout" Target="../slideLayouts/slideLayout34.xml"/></Relationships>
</file>

<file path=ppt/slides/_rels/slide12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11.xml"/><Relationship Id="rId1" Type="http://schemas.openxmlformats.org/officeDocument/2006/relationships/slideLayout" Target="../slideLayouts/slideLayout3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12.xml"/><Relationship Id="rId1" Type="http://schemas.openxmlformats.org/officeDocument/2006/relationships/slideLayout" Target="../slideLayouts/slideLayout34.xml"/><Relationship Id="rId4" Type="http://schemas.openxmlformats.org/officeDocument/2006/relationships/image" Target="../media/image159.png"/></Relationships>
</file>

<file path=ppt/slides/_rels/slide12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3.xml"/><Relationship Id="rId1" Type="http://schemas.openxmlformats.org/officeDocument/2006/relationships/slideLayout" Target="../slideLayouts/slideLayout34.xml"/><Relationship Id="rId4" Type="http://schemas.openxmlformats.org/officeDocument/2006/relationships/image" Target="../media/image161.png"/></Relationships>
</file>

<file path=ppt/slides/_rels/slide12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14.xml"/><Relationship Id="rId1" Type="http://schemas.openxmlformats.org/officeDocument/2006/relationships/slideLayout" Target="../slideLayouts/slideLayout34.xml"/><Relationship Id="rId4" Type="http://schemas.openxmlformats.org/officeDocument/2006/relationships/image" Target="../media/image163.png"/></Relationships>
</file>

<file path=ppt/slides/_rels/slide12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15.xml"/><Relationship Id="rId1" Type="http://schemas.openxmlformats.org/officeDocument/2006/relationships/slideLayout" Target="../slideLayouts/slideLayout34.xml"/><Relationship Id="rId4" Type="http://schemas.openxmlformats.org/officeDocument/2006/relationships/image" Target="../media/image165.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4.xml"/></Relationships>
</file>

<file path=ppt/slides/_rels/slide129.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17.xml"/><Relationship Id="rId1" Type="http://schemas.openxmlformats.org/officeDocument/2006/relationships/slideLayout" Target="../slideLayouts/slideLayout34.xml"/><Relationship Id="rId4" Type="http://schemas.openxmlformats.org/officeDocument/2006/relationships/image" Target="../media/image16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18.xml"/><Relationship Id="rId1" Type="http://schemas.openxmlformats.org/officeDocument/2006/relationships/slideLayout" Target="../slideLayouts/slideLayout34.xml"/><Relationship Id="rId4" Type="http://schemas.openxmlformats.org/officeDocument/2006/relationships/image" Target="../media/image169.png"/></Relationships>
</file>

<file path=ppt/slides/_rels/slide13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19.xml"/><Relationship Id="rId1" Type="http://schemas.openxmlformats.org/officeDocument/2006/relationships/slideLayout" Target="../slideLayouts/slideLayout34.xml"/><Relationship Id="rId5" Type="http://schemas.openxmlformats.org/officeDocument/2006/relationships/image" Target="../media/image172.png"/><Relationship Id="rId4" Type="http://schemas.openxmlformats.org/officeDocument/2006/relationships/image" Target="../media/image171.png"/></Relationships>
</file>

<file path=ppt/slides/_rels/slide132.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20.xml"/><Relationship Id="rId1" Type="http://schemas.openxmlformats.org/officeDocument/2006/relationships/slideLayout" Target="../slideLayouts/slideLayout34.xml"/></Relationships>
</file>

<file path=ppt/slides/_rels/slide133.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21.xml"/><Relationship Id="rId1" Type="http://schemas.openxmlformats.org/officeDocument/2006/relationships/slideLayout" Target="../slideLayouts/slideLayout34.xml"/><Relationship Id="rId4" Type="http://schemas.openxmlformats.org/officeDocument/2006/relationships/image" Target="../media/image167.png"/></Relationships>
</file>

<file path=ppt/slides/_rels/slide13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22.xml"/><Relationship Id="rId1" Type="http://schemas.openxmlformats.org/officeDocument/2006/relationships/slideLayout" Target="../slideLayouts/slideLayout34.xml"/></Relationships>
</file>

<file path=ppt/slides/_rels/slide135.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23.xml"/><Relationship Id="rId1" Type="http://schemas.openxmlformats.org/officeDocument/2006/relationships/slideLayout" Target="../slideLayouts/slideLayout34.xml"/><Relationship Id="rId4" Type="http://schemas.openxmlformats.org/officeDocument/2006/relationships/image" Target="../media/image176.png"/></Relationships>
</file>

<file path=ppt/slides/_rels/slide13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4.xml"/><Relationship Id="rId1" Type="http://schemas.openxmlformats.org/officeDocument/2006/relationships/slideLayout" Target="../slideLayouts/slideLayout34.xml"/><Relationship Id="rId5" Type="http://schemas.openxmlformats.org/officeDocument/2006/relationships/image" Target="../media/image177.png"/><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file:///I:\academic\courses\Yeditepe%20Univ\CE%20485_deep%20foundations\videos\SVR%2050%20NF%20Vibro%20&#199;ak&#305;c&#305;%20Vibro%20Hammer%20&#214;zkanlar%20Vibratory%20Hammers%20SVR%20Serisi%20&#304;skenderun%20&#350;antiyesi.avi"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60.pn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3.xm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23.xml"/><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23.xml"/><Relationship Id="rId4" Type="http://schemas.openxmlformats.org/officeDocument/2006/relationships/image" Target="../media/image66.jpeg"/></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23.xm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5.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23.xml"/><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23.xml"/><Relationship Id="rId5" Type="http://schemas.openxmlformats.org/officeDocument/2006/relationships/image" Target="../media/image79.png"/><Relationship Id="rId4" Type="http://schemas.openxmlformats.org/officeDocument/2006/relationships/image" Target="../media/image78.png"/></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1.xml"/><Relationship Id="rId1" Type="http://schemas.openxmlformats.org/officeDocument/2006/relationships/slideLayout" Target="../slideLayouts/slideLayout2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1.png"/></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3.xml"/><Relationship Id="rId1" Type="http://schemas.openxmlformats.org/officeDocument/2006/relationships/slideLayout" Target="../slideLayouts/slideLayout23.xml"/><Relationship Id="rId5" Type="http://schemas.openxmlformats.org/officeDocument/2006/relationships/image" Target="../media/image85.png"/><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7.xml"/><Relationship Id="rId1" Type="http://schemas.openxmlformats.org/officeDocument/2006/relationships/slideLayout" Target="../slideLayouts/slideLayout23.xml"/><Relationship Id="rId4" Type="http://schemas.openxmlformats.org/officeDocument/2006/relationships/image" Target="../media/image90.png"/></Relationships>
</file>

<file path=ppt/slides/_rels/slide7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8.xml"/><Relationship Id="rId1" Type="http://schemas.openxmlformats.org/officeDocument/2006/relationships/slideLayout" Target="../slideLayouts/slideLayout23.xml"/><Relationship Id="rId5" Type="http://schemas.openxmlformats.org/officeDocument/2006/relationships/image" Target="../media/image93.png"/><Relationship Id="rId4" Type="http://schemas.openxmlformats.org/officeDocument/2006/relationships/image" Target="../media/image92.png"/></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9.xml"/><Relationship Id="rId1" Type="http://schemas.openxmlformats.org/officeDocument/2006/relationships/slideLayout" Target="../slideLayouts/slideLayout23.xml"/><Relationship Id="rId4" Type="http://schemas.openxmlformats.org/officeDocument/2006/relationships/image" Target="../media/image95.png"/></Relationships>
</file>

<file path=ppt/slides/_rels/slide7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0.xml"/><Relationship Id="rId1" Type="http://schemas.openxmlformats.org/officeDocument/2006/relationships/slideLayout" Target="../slideLayouts/slideLayout23.xml"/><Relationship Id="rId4" Type="http://schemas.openxmlformats.org/officeDocument/2006/relationships/image" Target="../media/image97.png"/></Relationships>
</file>

<file path=ppt/slides/_rels/slide7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3.xml"/><Relationship Id="rId1" Type="http://schemas.openxmlformats.org/officeDocument/2006/relationships/slideLayout" Target="../slideLayouts/slideLayout23.xml"/><Relationship Id="rId5" Type="http://schemas.openxmlformats.org/officeDocument/2006/relationships/image" Target="../media/image101.png"/><Relationship Id="rId4" Type="http://schemas.openxmlformats.org/officeDocument/2006/relationships/image" Target="../media/image100.png"/></Relationships>
</file>

<file path=ppt/slides/_rels/slide7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4.xml"/><Relationship Id="rId1" Type="http://schemas.openxmlformats.org/officeDocument/2006/relationships/slideLayout" Target="../slideLayouts/slideLayout23.xml"/><Relationship Id="rId5" Type="http://schemas.openxmlformats.org/officeDocument/2006/relationships/image" Target="../media/image104.png"/><Relationship Id="rId4" Type="http://schemas.openxmlformats.org/officeDocument/2006/relationships/image" Target="../media/image10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5.xml"/><Relationship Id="rId1" Type="http://schemas.openxmlformats.org/officeDocument/2006/relationships/slideLayout" Target="../slideLayouts/slideLayout23.xml"/><Relationship Id="rId5" Type="http://schemas.openxmlformats.org/officeDocument/2006/relationships/image" Target="../media/image107.png"/><Relationship Id="rId4" Type="http://schemas.openxmlformats.org/officeDocument/2006/relationships/image" Target="../media/image106.png"/></Relationships>
</file>

<file path=ppt/slides/_rels/slide8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6.xml"/><Relationship Id="rId1" Type="http://schemas.openxmlformats.org/officeDocument/2006/relationships/slideLayout" Target="../slideLayouts/slideLayout23.xml"/><Relationship Id="rId4" Type="http://schemas.openxmlformats.org/officeDocument/2006/relationships/image" Target="../media/image109.png"/></Relationships>
</file>

<file path=ppt/slides/_rels/slide8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7.xml"/><Relationship Id="rId1" Type="http://schemas.openxmlformats.org/officeDocument/2006/relationships/slideLayout" Target="../slideLayouts/slideLayout23.xml"/><Relationship Id="rId4" Type="http://schemas.openxmlformats.org/officeDocument/2006/relationships/image" Target="../media/image111.png"/></Relationships>
</file>

<file path=ppt/slides/_rels/slide8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8.xml"/><Relationship Id="rId1" Type="http://schemas.openxmlformats.org/officeDocument/2006/relationships/slideLayout" Target="../slideLayouts/slideLayout23.xml"/><Relationship Id="rId5" Type="http://schemas.openxmlformats.org/officeDocument/2006/relationships/image" Target="../media/image110.png"/><Relationship Id="rId4" Type="http://schemas.openxmlformats.org/officeDocument/2006/relationships/image" Target="../media/image11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9.xml"/><Relationship Id="rId1" Type="http://schemas.openxmlformats.org/officeDocument/2006/relationships/slideLayout" Target="../slideLayouts/slideLayout23.xml"/><Relationship Id="rId4" Type="http://schemas.openxmlformats.org/officeDocument/2006/relationships/image" Target="../media/image115.png"/></Relationships>
</file>

<file path=ppt/slides/_rels/slide8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0.xml"/><Relationship Id="rId1" Type="http://schemas.openxmlformats.org/officeDocument/2006/relationships/slideLayout" Target="../slideLayouts/slideLayout23.xml"/><Relationship Id="rId4" Type="http://schemas.openxmlformats.org/officeDocument/2006/relationships/image" Target="../media/image117.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4.xml"/><Relationship Id="rId1" Type="http://schemas.openxmlformats.org/officeDocument/2006/relationships/slideLayout" Target="../slideLayouts/slideLayout23.xml"/><Relationship Id="rId4" Type="http://schemas.openxmlformats.org/officeDocument/2006/relationships/image" Target="../media/image119.png"/></Relationships>
</file>

<file path=ppt/slides/_rels/slide9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6.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7.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88.xml"/><Relationship Id="rId1" Type="http://schemas.openxmlformats.org/officeDocument/2006/relationships/slideLayout" Target="../slideLayouts/slideLayout23.xml"/><Relationship Id="rId4" Type="http://schemas.openxmlformats.org/officeDocument/2006/relationships/image" Target="../media/image12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89.xml"/><Relationship Id="rId1" Type="http://schemas.openxmlformats.org/officeDocument/2006/relationships/slideLayout" Target="../slideLayouts/slideLayout23.xml"/><Relationship Id="rId4" Type="http://schemas.openxmlformats.org/officeDocument/2006/relationships/image" Target="../media/image126.png"/></Relationships>
</file>

<file path=ppt/slides/_rels/slide9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90.xml"/><Relationship Id="rId1" Type="http://schemas.openxmlformats.org/officeDocument/2006/relationships/slideLayout" Target="../slideLayouts/slideLayout23.xml"/><Relationship Id="rId4" Type="http://schemas.openxmlformats.org/officeDocument/2006/relationships/image" Target="../media/image128.png"/></Relationships>
</file>

<file path=ppt/slides/_rels/slide9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91.xml"/><Relationship Id="rId1" Type="http://schemas.openxmlformats.org/officeDocument/2006/relationships/slideLayout" Target="../slideLayouts/slideLayout23.xml"/><Relationship Id="rId4" Type="http://schemas.openxmlformats.org/officeDocument/2006/relationships/image" Target="../media/image130.png"/></Relationships>
</file>

<file path=ppt/slides/_rels/slide9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92.xml"/><Relationship Id="rId1" Type="http://schemas.openxmlformats.org/officeDocument/2006/relationships/slideLayout" Target="../slideLayouts/slideLayout23.xml"/><Relationship Id="rId4" Type="http://schemas.openxmlformats.org/officeDocument/2006/relationships/image" Target="../media/image13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90600"/>
            <a:ext cx="7924800" cy="5029200"/>
          </a:xfrm>
        </p:spPr>
        <p:txBody>
          <a:bodyPr>
            <a:normAutofit/>
          </a:bodyPr>
          <a:lstStyle/>
          <a:p>
            <a:r>
              <a:rPr lang="tr-TR" b="1" dirty="0" smtClean="0">
                <a:solidFill>
                  <a:schemeClr val="tx1"/>
                </a:solidFill>
                <a:latin typeface="Arial" pitchFamily="34" charset="0"/>
                <a:cs typeface="Arial" pitchFamily="34" charset="0"/>
              </a:rPr>
              <a:t>Types of Foundations</a:t>
            </a:r>
            <a:endParaRPr lang="en-US" b="1" dirty="0" smtClean="0">
              <a:solidFill>
                <a:schemeClr val="tx1"/>
              </a:solidFill>
              <a:latin typeface="Arial" pitchFamily="34" charset="0"/>
              <a:cs typeface="Arial" pitchFamily="34" charset="0"/>
            </a:endParaRPr>
          </a:p>
          <a:p>
            <a:pPr algn="just">
              <a:buFont typeface="Arial" pitchFamily="34" charset="0"/>
              <a:buChar char="•"/>
            </a:pPr>
            <a:r>
              <a:rPr lang="tr-TR" sz="2200" dirty="0" smtClean="0">
                <a:solidFill>
                  <a:schemeClr val="tx1"/>
                </a:solidFill>
              </a:rPr>
              <a:t>remember that we classified the foundations in two broad categories:</a:t>
            </a:r>
            <a:endParaRPr lang="en-US" sz="2200" dirty="0" smtClean="0">
              <a:solidFill>
                <a:schemeClr val="tx1"/>
              </a:solidFill>
            </a:endParaRPr>
          </a:p>
          <a:p>
            <a:pPr algn="just">
              <a:buFont typeface="Arial" pitchFamily="34" charset="0"/>
              <a:buChar char="•"/>
            </a:pPr>
            <a:endParaRPr lang="en-US" dirty="0" smtClean="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1143000" y="2285999"/>
            <a:ext cx="7010400" cy="3632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7924800" cy="5943600"/>
          </a:xfrm>
        </p:spPr>
        <p:txBody>
          <a:bodyPr>
            <a:noAutofit/>
          </a:bodyPr>
          <a:lstStyle/>
          <a:p>
            <a:r>
              <a:rPr lang="tr-TR" b="1" dirty="0" smtClean="0">
                <a:solidFill>
                  <a:schemeClr val="tx1"/>
                </a:solidFill>
                <a:latin typeface="Arial" pitchFamily="34" charset="0"/>
                <a:cs typeface="Arial" pitchFamily="34" charset="0"/>
              </a:rPr>
              <a:t>Steel Piles : </a:t>
            </a:r>
            <a:r>
              <a:rPr lang="en-US" b="1" dirty="0" smtClean="0">
                <a:solidFill>
                  <a:schemeClr val="tx1"/>
                </a:solidFill>
                <a:latin typeface="Arial" pitchFamily="34" charset="0"/>
                <a:cs typeface="Arial" pitchFamily="34" charset="0"/>
              </a:rPr>
              <a:t>Pipe Piles</a:t>
            </a:r>
          </a:p>
          <a:p>
            <a:endParaRPr lang="tr-TR" sz="1000" b="1" dirty="0" smtClean="0">
              <a:solidFill>
                <a:schemeClr val="tx1"/>
              </a:solidFill>
              <a:latin typeface="Arial" pitchFamily="34" charset="0"/>
              <a:cs typeface="Arial" pitchFamily="34" charset="0"/>
            </a:endParaRPr>
          </a:p>
          <a:p>
            <a:pPr algn="just">
              <a:buFont typeface="Courier New" pitchFamily="49" charset="0"/>
              <a:buChar char="o"/>
            </a:pPr>
            <a:r>
              <a:rPr lang="en-US" sz="2200" dirty="0" smtClean="0">
                <a:solidFill>
                  <a:schemeClr val="tx1"/>
                </a:solidFill>
              </a:rPr>
              <a:t> closed end pipe piles have higher  axial load capacity but harder to drive compared to open ended pipe piles. </a:t>
            </a:r>
            <a:endParaRPr lang="tr-TR" sz="2200" b="1" i="1" dirty="0" smtClean="0">
              <a:solidFill>
                <a:schemeClr val="tx1"/>
              </a:solidFill>
            </a:endParaRPr>
          </a:p>
          <a:p>
            <a:pPr algn="just">
              <a:buFont typeface="Courier New" pitchFamily="49" charset="0"/>
              <a:buChar char="o"/>
            </a:pPr>
            <a:endParaRPr lang="tr-TR" sz="500" dirty="0" smtClean="0">
              <a:solidFill>
                <a:schemeClr val="tx1"/>
              </a:solidFill>
            </a:endParaRPr>
          </a:p>
          <a:p>
            <a:pPr algn="just">
              <a:buFont typeface="Courier New" pitchFamily="49" charset="0"/>
              <a:buChar char="o"/>
            </a:pPr>
            <a:endParaRPr lang="tr-TR" sz="2200" dirty="0" smtClean="0">
              <a:solidFill>
                <a:schemeClr val="tx1"/>
              </a:solidFill>
            </a:endParaRPr>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3075" name="Picture 3" descr="C:\Users\mmm\Desktop\pipe pile.jpg"/>
          <p:cNvPicPr>
            <a:picLocks noChangeAspect="1" noChangeArrowheads="1"/>
          </p:cNvPicPr>
          <p:nvPr/>
        </p:nvPicPr>
        <p:blipFill>
          <a:blip r:embed="rId3" cstate="print"/>
          <a:srcRect/>
          <a:stretch>
            <a:fillRect/>
          </a:stretch>
        </p:blipFill>
        <p:spPr bwMode="auto">
          <a:xfrm>
            <a:off x="685800" y="2667000"/>
            <a:ext cx="3733800" cy="2796746"/>
          </a:xfrm>
          <a:prstGeom prst="rect">
            <a:avLst/>
          </a:prstGeom>
          <a:noFill/>
        </p:spPr>
      </p:pic>
      <p:pic>
        <p:nvPicPr>
          <p:cNvPr id="3076" name="Picture 4" descr="C:\Users\mmm\Desktop\pipe piles.bmp"/>
          <p:cNvPicPr>
            <a:picLocks noChangeAspect="1" noChangeArrowheads="1"/>
          </p:cNvPicPr>
          <p:nvPr/>
        </p:nvPicPr>
        <p:blipFill>
          <a:blip r:embed="rId4" cstate="print"/>
          <a:srcRect/>
          <a:stretch>
            <a:fillRect/>
          </a:stretch>
        </p:blipFill>
        <p:spPr bwMode="auto">
          <a:xfrm>
            <a:off x="4572001" y="2667000"/>
            <a:ext cx="3962400" cy="2736916"/>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5943600"/>
          </a:xfrm>
        </p:spPr>
        <p:txBody>
          <a:bodyPr>
            <a:noAutofit/>
          </a:bodyPr>
          <a:lstStyle/>
          <a:p>
            <a:r>
              <a:rPr lang="tr-TR" b="1" dirty="0" smtClean="0">
                <a:solidFill>
                  <a:schemeClr val="tx1"/>
                </a:solidFill>
                <a:latin typeface="Arial" pitchFamily="34" charset="0"/>
                <a:cs typeface="Arial" pitchFamily="34" charset="0"/>
              </a:rPr>
              <a:t>Settlement of pile groups: Imaginary Footing Method</a:t>
            </a:r>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algn="just"/>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5" name="Subtitle 2"/>
          <p:cNvSpPr txBox="1">
            <a:spLocks/>
          </p:cNvSpPr>
          <p:nvPr/>
        </p:nvSpPr>
        <p:spPr>
          <a:xfrm>
            <a:off x="304800" y="838200"/>
            <a:ext cx="8382000" cy="5715000"/>
          </a:xfrm>
          <a:prstGeom prst="rect">
            <a:avLst/>
          </a:prstGeom>
        </p:spPr>
        <p:txBody>
          <a:bodyPr>
            <a:noAutofit/>
          </a:bodyPr>
          <a:lstStyle/>
          <a:p>
            <a:pPr algn="just">
              <a:spcBef>
                <a:spcPts val="580"/>
              </a:spcBef>
              <a:buClr>
                <a:srgbClr val="D34817"/>
              </a:buClr>
              <a:buSzPct val="85000"/>
              <a:buFont typeface="Courier New" pitchFamily="49" charset="0"/>
              <a:buChar char="o"/>
              <a:defRPr/>
            </a:pPr>
            <a:r>
              <a:rPr lang="en-US" sz="2000" dirty="0" smtClean="0">
                <a:solidFill>
                  <a:prstClr val="black"/>
                </a:solidFill>
              </a:rPr>
              <a:t> </a:t>
            </a:r>
            <a:r>
              <a:rPr lang="tr-TR" sz="2200" dirty="0" smtClean="0">
                <a:solidFill>
                  <a:prstClr val="black"/>
                </a:solidFill>
              </a:rPr>
              <a:t>once the imaginary footing is positioned, settlement analyses is performed in the same manner with the shallow foundations. </a:t>
            </a:r>
          </a:p>
          <a:p>
            <a:pPr algn="just">
              <a:spcBef>
                <a:spcPts val="580"/>
              </a:spcBef>
              <a:buClr>
                <a:srgbClr val="D34817"/>
              </a:buClr>
              <a:buSzPct val="85000"/>
              <a:buFont typeface="Courier New" pitchFamily="49" charset="0"/>
              <a:buChar char="o"/>
              <a:defRPr/>
            </a:pPr>
            <a:endParaRPr lang="tr-TR" sz="2200" baseline="-250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vertical effective stress increase at the midpoint of each layer can be calculated as:</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also elastic compression (</a:t>
            </a:r>
            <a:r>
              <a:rPr lang="tr-TR" sz="2200" dirty="0" smtClean="0">
                <a:solidFill>
                  <a:prstClr val="black"/>
                </a:solidFill>
                <a:latin typeface="Symbol" pitchFamily="18" charset="2"/>
              </a:rPr>
              <a:t>d</a:t>
            </a:r>
            <a:r>
              <a:rPr lang="tr-TR" sz="2200" baseline="-25000" dirty="0" smtClean="0">
                <a:solidFill>
                  <a:prstClr val="black"/>
                </a:solidFill>
              </a:rPr>
              <a:t>e</a:t>
            </a:r>
            <a:r>
              <a:rPr lang="tr-TR" sz="2200" dirty="0" smtClean="0">
                <a:solidFill>
                  <a:prstClr val="black"/>
                </a:solidFill>
              </a:rPr>
              <a:t>) is added to the computed settlement using  z</a:t>
            </a:r>
            <a:r>
              <a:rPr lang="tr-TR" sz="2200" baseline="-25000" dirty="0" smtClean="0">
                <a:solidFill>
                  <a:prstClr val="black"/>
                </a:solidFill>
              </a:rPr>
              <a:t>c</a:t>
            </a:r>
            <a:r>
              <a:rPr lang="tr-TR" sz="2200" dirty="0" smtClean="0">
                <a:solidFill>
                  <a:prstClr val="black"/>
                </a:solidFill>
              </a:rPr>
              <a:t>=z</a:t>
            </a:r>
            <a:r>
              <a:rPr lang="tr-TR" sz="2200" baseline="-25000" dirty="0" smtClean="0">
                <a:solidFill>
                  <a:prstClr val="black"/>
                </a:solidFill>
              </a:rPr>
              <a:t>i   </a:t>
            </a: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pic>
        <p:nvPicPr>
          <p:cNvPr id="2050" name="Picture 2"/>
          <p:cNvPicPr>
            <a:picLocks noChangeAspect="1" noChangeArrowheads="1"/>
          </p:cNvPicPr>
          <p:nvPr/>
        </p:nvPicPr>
        <p:blipFill>
          <a:blip r:embed="rId3" cstate="print"/>
          <a:srcRect/>
          <a:stretch>
            <a:fillRect/>
          </a:stretch>
        </p:blipFill>
        <p:spPr bwMode="auto">
          <a:xfrm>
            <a:off x="1828800" y="2514600"/>
            <a:ext cx="3962400" cy="71307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676400" y="3276600"/>
            <a:ext cx="4762500" cy="1692696"/>
          </a:xfrm>
          <a:prstGeom prst="rect">
            <a:avLst/>
          </a:prstGeom>
          <a:noFill/>
          <a:ln w="9525">
            <a:noFill/>
            <a:miter lim="800000"/>
            <a:headEnd/>
            <a:tailEnd/>
          </a:ln>
        </p:spPr>
      </p:pic>
    </p:spTree>
    <p:extLst>
      <p:ext uri="{BB962C8B-B14F-4D97-AF65-F5344CB8AC3E}">
        <p14:creationId xmlns:p14="http://schemas.microsoft.com/office/powerpoint/2010/main" val="1324562436"/>
      </p:ext>
    </p:extLst>
  </p:cSld>
  <p:clrMapOvr>
    <a:masterClrMapping/>
  </p:clrMapOvr>
  <p:transition>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Example problem on </a:t>
            </a:r>
            <a:r>
              <a:rPr lang="en-US" b="1" dirty="0" smtClean="0">
                <a:solidFill>
                  <a:schemeClr val="tx1"/>
                </a:solidFill>
                <a:latin typeface="Arial" pitchFamily="34" charset="0"/>
                <a:cs typeface="Arial" pitchFamily="34" charset="0"/>
              </a:rPr>
              <a:t>settlement</a:t>
            </a:r>
            <a:r>
              <a:rPr lang="tr-TR" b="1" dirty="0" smtClean="0">
                <a:solidFill>
                  <a:schemeClr val="tx1"/>
                </a:solidFill>
                <a:latin typeface="Arial" pitchFamily="34" charset="0"/>
                <a:cs typeface="Arial" pitchFamily="34" charset="0"/>
              </a:rPr>
              <a:t> of a pile group</a:t>
            </a: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533400" y="1447800"/>
            <a:ext cx="7509492" cy="2819400"/>
          </a:xfrm>
          <a:prstGeom prst="rect">
            <a:avLst/>
          </a:prstGeom>
          <a:noFill/>
          <a:ln w="9525">
            <a:noFill/>
            <a:miter lim="800000"/>
            <a:headEnd/>
            <a:tailEnd/>
          </a:ln>
        </p:spPr>
      </p:pic>
    </p:spTree>
    <p:extLst>
      <p:ext uri="{BB962C8B-B14F-4D97-AF65-F5344CB8AC3E}">
        <p14:creationId xmlns:p14="http://schemas.microsoft.com/office/powerpoint/2010/main" val="3489171074"/>
      </p:ext>
    </p:extLst>
  </p:cSld>
  <p:clrMapOvr>
    <a:masterClrMapping/>
  </p:clrMapOvr>
  <p:transition>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62000" y="228600"/>
            <a:ext cx="7347857" cy="6143625"/>
          </a:xfrm>
          <a:prstGeom prst="rect">
            <a:avLst/>
          </a:prstGeom>
          <a:noFill/>
          <a:ln w="9525">
            <a:noFill/>
            <a:miter lim="800000"/>
            <a:headEnd/>
            <a:tailEnd/>
          </a:ln>
        </p:spPr>
      </p:pic>
    </p:spTree>
    <p:extLst>
      <p:ext uri="{BB962C8B-B14F-4D97-AF65-F5344CB8AC3E}">
        <p14:creationId xmlns:p14="http://schemas.microsoft.com/office/powerpoint/2010/main" val="939866120"/>
      </p:ext>
    </p:extLst>
  </p:cSld>
  <p:clrMapOvr>
    <a:masterClrMapping/>
  </p:clrMapOvr>
  <p:transition>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Solution of Problem 14.19</a:t>
            </a: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4098" name="Picture 2"/>
          <p:cNvPicPr>
            <a:picLocks noChangeAspect="1" noChangeArrowheads="1"/>
          </p:cNvPicPr>
          <p:nvPr/>
        </p:nvPicPr>
        <p:blipFill>
          <a:blip r:embed="rId3" cstate="print"/>
          <a:srcRect/>
          <a:stretch>
            <a:fillRect/>
          </a:stretch>
        </p:blipFill>
        <p:spPr bwMode="auto">
          <a:xfrm>
            <a:off x="228600" y="1371600"/>
            <a:ext cx="8761858" cy="3776663"/>
          </a:xfrm>
          <a:prstGeom prst="rect">
            <a:avLst/>
          </a:prstGeom>
          <a:noFill/>
          <a:ln w="9525">
            <a:noFill/>
            <a:miter lim="800000"/>
            <a:headEnd/>
            <a:tailEnd/>
          </a:ln>
        </p:spPr>
      </p:pic>
    </p:spTree>
    <p:extLst>
      <p:ext uri="{BB962C8B-B14F-4D97-AF65-F5344CB8AC3E}">
        <p14:creationId xmlns:p14="http://schemas.microsoft.com/office/powerpoint/2010/main" val="249511830"/>
      </p:ext>
    </p:extLst>
  </p:cSld>
  <p:clrMapOvr>
    <a:masterClrMapping/>
  </p:clrMapOvr>
  <p:transition>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229600" cy="1470025"/>
          </a:xfrm>
        </p:spPr>
        <p:txBody>
          <a:bodyPr/>
          <a:lstStyle/>
          <a:p>
            <a:r>
              <a:rPr lang="tr-TR" b="1" u="sng" dirty="0" smtClean="0">
                <a:solidFill>
                  <a:schemeClr val="tx1"/>
                </a:solidFill>
                <a:latin typeface="Arial" pitchFamily="34" charset="0"/>
                <a:cs typeface="Arial" pitchFamily="34" charset="0"/>
              </a:rPr>
              <a:t>Drilled Shaft</a:t>
            </a:r>
            <a:r>
              <a:rPr lang="tr-TR" b="1" dirty="0" smtClean="0">
                <a:solidFill>
                  <a:schemeClr val="tx1"/>
                </a:solidFill>
                <a:latin typeface="Arial" pitchFamily="34" charset="0"/>
                <a:cs typeface="Arial" pitchFamily="34" charset="0"/>
              </a:rPr>
              <a:t> Foundations</a:t>
            </a:r>
            <a:endParaRPr lang="en-US" dirty="0"/>
          </a:p>
        </p:txBody>
      </p:sp>
      <p:sp>
        <p:nvSpPr>
          <p:cNvPr id="6" name="Subtitle 2"/>
          <p:cNvSpPr>
            <a:spLocks noGrp="1"/>
          </p:cNvSpPr>
          <p:nvPr>
            <p:ph type="subTitle" idx="1"/>
          </p:nvPr>
        </p:nvSpPr>
        <p:spPr>
          <a:xfrm>
            <a:off x="381000" y="2743200"/>
            <a:ext cx="8229600" cy="3581400"/>
          </a:xfrm>
        </p:spPr>
        <p:txBody>
          <a:bodyPr>
            <a:noAutofit/>
          </a:bodyPr>
          <a:lstStyle/>
          <a:p>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remember that drilled shafts are different than piles, but are another common type of deep foundations.</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the fundamental difference is that, piles are driven prefabricated foundations, whereas shafts are drilled and cast-in-place foundations. </a:t>
            </a:r>
          </a:p>
          <a:p>
            <a:pPr algn="just"/>
            <a:endParaRPr lang="tr-TR" sz="2200" dirty="0" smtClean="0">
              <a:solidFill>
                <a:schemeClr val="tx1"/>
              </a:solidFill>
            </a:endParaRPr>
          </a:p>
          <a:p>
            <a:pPr algn="just">
              <a:buFont typeface="Courier New" pitchFamily="49" charset="0"/>
              <a:buChar char="o"/>
            </a:pPr>
            <a:r>
              <a:rPr lang="tr-TR" sz="2200" dirty="0" smtClean="0">
                <a:solidFill>
                  <a:schemeClr val="tx1"/>
                </a:solidFill>
              </a:rPr>
              <a:t> most drilled shafts are 50 to 120cm in diameter, and 6 to 25m deep (usually wider, but shorter than piles).</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3986756718"/>
      </p:ext>
    </p:extLst>
  </p:cSld>
  <p:clrMapOvr>
    <a:masterClrMapping/>
  </p:clrMapOvr>
  <p:transition>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5800" y="914400"/>
            <a:ext cx="6191250" cy="4210050"/>
          </a:xfrm>
          <a:prstGeom prst="rect">
            <a:avLst/>
          </a:prstGeom>
          <a:noFill/>
          <a:ln w="9525">
            <a:noFill/>
            <a:miter lim="800000"/>
            <a:headEnd/>
            <a:tailEnd/>
          </a:ln>
        </p:spPr>
      </p:pic>
      <p:sp>
        <p:nvSpPr>
          <p:cNvPr id="8" name="Subtitle 2"/>
          <p:cNvSpPr>
            <a:spLocks noGrp="1"/>
          </p:cNvSpPr>
          <p:nvPr>
            <p:ph type="subTitle" idx="1"/>
          </p:nvPr>
        </p:nvSpPr>
        <p:spPr>
          <a:xfrm>
            <a:off x="304800" y="304800"/>
            <a:ext cx="8229600" cy="685800"/>
          </a:xfrm>
        </p:spPr>
        <p:txBody>
          <a:bodyPr>
            <a:noAutofit/>
          </a:bodyPr>
          <a:lstStyle/>
          <a:p>
            <a:r>
              <a:rPr lang="tr-TR" b="1" dirty="0" smtClean="0">
                <a:solidFill>
                  <a:schemeClr val="tx1"/>
                </a:solidFill>
                <a:latin typeface="Arial" pitchFamily="34" charset="0"/>
                <a:cs typeface="Arial" pitchFamily="34" charset="0"/>
              </a:rPr>
              <a:t>Construction stages of a drilled shaft foundation</a:t>
            </a:r>
            <a:endParaRPr lang="en-US" dirty="0" smtClean="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914400" y="5334000"/>
            <a:ext cx="6921818" cy="990600"/>
          </a:xfrm>
          <a:prstGeom prst="rect">
            <a:avLst/>
          </a:prstGeom>
          <a:noFill/>
          <a:ln w="9525">
            <a:noFill/>
            <a:miter lim="800000"/>
            <a:headEnd/>
            <a:tailEnd/>
          </a:ln>
        </p:spPr>
      </p:pic>
      <p:sp>
        <p:nvSpPr>
          <p:cNvPr id="10" name="TextBox 9"/>
          <p:cNvSpPr txBox="1"/>
          <p:nvPr/>
        </p:nvSpPr>
        <p:spPr>
          <a:xfrm>
            <a:off x="6705600" y="1447800"/>
            <a:ext cx="2209800" cy="1200329"/>
          </a:xfrm>
          <a:prstGeom prst="rect">
            <a:avLst/>
          </a:prstGeom>
          <a:noFill/>
        </p:spPr>
        <p:txBody>
          <a:bodyPr wrap="square" rtlCol="0">
            <a:spAutoFit/>
          </a:bodyPr>
          <a:lstStyle/>
          <a:p>
            <a:r>
              <a:rPr lang="tr-TR" dirty="0" smtClean="0">
                <a:solidFill>
                  <a:prstClr val="black"/>
                </a:solidFill>
              </a:rPr>
              <a:t>about 10cm clearance is left between the rebar-cage and the drilled hole surface .</a:t>
            </a:r>
            <a:endParaRPr lang="tr-TR" dirty="0">
              <a:solidFill>
                <a:prstClr val="black"/>
              </a:solidFill>
            </a:endParaRPr>
          </a:p>
        </p:txBody>
      </p:sp>
      <p:cxnSp>
        <p:nvCxnSpPr>
          <p:cNvPr id="12" name="Straight Arrow Connector 11"/>
          <p:cNvCxnSpPr/>
          <p:nvPr/>
        </p:nvCxnSpPr>
        <p:spPr>
          <a:xfrm flipH="1">
            <a:off x="6400800" y="2209800"/>
            <a:ext cx="30480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281419"/>
      </p:ext>
    </p:extLst>
  </p:cSld>
  <p:clrMapOvr>
    <a:masterClrMapping/>
  </p:clrMapOvr>
  <p:transition>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04800" y="304800"/>
            <a:ext cx="8229600" cy="685800"/>
          </a:xfrm>
        </p:spPr>
        <p:txBody>
          <a:bodyPr>
            <a:noAutofit/>
          </a:bodyPr>
          <a:lstStyle/>
          <a:p>
            <a:r>
              <a:rPr lang="tr-TR" b="1" dirty="0" smtClean="0">
                <a:solidFill>
                  <a:schemeClr val="tx1"/>
                </a:solidFill>
                <a:latin typeface="Arial" pitchFamily="34" charset="0"/>
                <a:cs typeface="Arial" pitchFamily="34" charset="0"/>
              </a:rPr>
              <a:t>Construction stages of a drilled shaft foundation</a:t>
            </a:r>
            <a:endParaRPr lang="en-US" dirty="0" smtClean="0">
              <a:solidFill>
                <a:schemeClr val="tx1"/>
              </a:solidFill>
            </a:endParaRPr>
          </a:p>
        </p:txBody>
      </p:sp>
      <p:pic>
        <p:nvPicPr>
          <p:cNvPr id="1027" name="Picture 3"/>
          <p:cNvPicPr>
            <a:picLocks noChangeAspect="1" noChangeArrowheads="1"/>
          </p:cNvPicPr>
          <p:nvPr/>
        </p:nvPicPr>
        <p:blipFill>
          <a:blip r:embed="rId2" cstate="print"/>
          <a:srcRect/>
          <a:stretch>
            <a:fillRect/>
          </a:stretch>
        </p:blipFill>
        <p:spPr bwMode="auto">
          <a:xfrm>
            <a:off x="1219200" y="5334000"/>
            <a:ext cx="6921818" cy="9906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447800" y="914400"/>
            <a:ext cx="6096000" cy="4314825"/>
          </a:xfrm>
          <a:prstGeom prst="rect">
            <a:avLst/>
          </a:prstGeom>
          <a:noFill/>
          <a:ln w="9525">
            <a:noFill/>
            <a:miter lim="800000"/>
            <a:headEnd/>
            <a:tailEnd/>
          </a:ln>
        </p:spPr>
      </p:pic>
    </p:spTree>
    <p:extLst>
      <p:ext uri="{BB962C8B-B14F-4D97-AF65-F5344CB8AC3E}">
        <p14:creationId xmlns:p14="http://schemas.microsoft.com/office/powerpoint/2010/main" val="2474108582"/>
      </p:ext>
    </p:extLst>
  </p:cSld>
  <p:clrMapOvr>
    <a:masterClrMapping/>
  </p:clrMapOvr>
  <p:transition>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609600"/>
          </a:xfrm>
        </p:spPr>
        <p:txBody>
          <a:bodyPr>
            <a:noAutofit/>
          </a:bodyPr>
          <a:lstStyle/>
          <a:p>
            <a:r>
              <a:rPr lang="en-US" b="1" dirty="0" smtClean="0">
                <a:solidFill>
                  <a:schemeClr val="tx1"/>
                </a:solidFill>
                <a:latin typeface="Arial" pitchFamily="34" charset="0"/>
                <a:cs typeface="Arial" pitchFamily="34" charset="0"/>
              </a:rPr>
              <a:t>Advantages of drilled shafts over piles</a:t>
            </a:r>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algn="just"/>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5" name="Subtitle 2"/>
          <p:cNvSpPr txBox="1">
            <a:spLocks/>
          </p:cNvSpPr>
          <p:nvPr/>
        </p:nvSpPr>
        <p:spPr>
          <a:xfrm>
            <a:off x="304800" y="838200"/>
            <a:ext cx="5791200" cy="3124200"/>
          </a:xfrm>
          <a:prstGeom prst="rect">
            <a:avLst/>
          </a:prstGeom>
        </p:spPr>
        <p:txBody>
          <a:bodyPr>
            <a:noAutofit/>
          </a:bodyPr>
          <a:lstStyle/>
          <a:p>
            <a:pPr algn="just">
              <a:spcBef>
                <a:spcPts val="580"/>
              </a:spcBef>
              <a:buClr>
                <a:srgbClr val="D34817"/>
              </a:buClr>
              <a:buSzPct val="85000"/>
              <a:buFont typeface="Courier New" pitchFamily="49" charset="0"/>
              <a:buChar char="o"/>
              <a:defRPr/>
            </a:pPr>
            <a:r>
              <a:rPr lang="en-US" sz="2000" dirty="0" smtClean="0">
                <a:solidFill>
                  <a:prstClr val="black"/>
                </a:solidFill>
              </a:rPr>
              <a:t> </a:t>
            </a:r>
            <a:r>
              <a:rPr lang="en-US" sz="2200" dirty="0" smtClean="0">
                <a:solidFill>
                  <a:prstClr val="black"/>
                </a:solidFill>
              </a:rPr>
              <a:t>cost for a drill rig </a:t>
            </a:r>
            <a:r>
              <a:rPr lang="tr-TR" sz="2200" dirty="0" smtClean="0">
                <a:solidFill>
                  <a:prstClr val="black"/>
                </a:solidFill>
              </a:rPr>
              <a:t>are less than a pile driver (more economical interms of equipment).</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less noise and vibration (could be important when working in city centers),</a:t>
            </a:r>
          </a:p>
          <a:p>
            <a:pPr algn="just">
              <a:spcBef>
                <a:spcPts val="580"/>
              </a:spcBef>
              <a:buClr>
                <a:srgbClr val="D34817"/>
              </a:buClr>
              <a:buSzPct val="85000"/>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during drilling, soils could be observed and even be classified,</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baseline="-25000" dirty="0" smtClean="0">
              <a:solidFill>
                <a:prstClr val="black"/>
              </a:solidFill>
            </a:endParaRPr>
          </a:p>
          <a:p>
            <a:pPr algn="just">
              <a:spcBef>
                <a:spcPts val="580"/>
              </a:spcBef>
              <a:buClr>
                <a:srgbClr val="D34817"/>
              </a:buClr>
              <a:buSzPct val="85000"/>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a:t>
            </a: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pic>
        <p:nvPicPr>
          <p:cNvPr id="1026" name="Picture 2" descr="C:\Documents and Settings\murat.monkul\Desktop\drill rig.bmp"/>
          <p:cNvPicPr>
            <a:picLocks noChangeAspect="1" noChangeArrowheads="1"/>
          </p:cNvPicPr>
          <p:nvPr/>
        </p:nvPicPr>
        <p:blipFill>
          <a:blip r:embed="rId3" cstate="print"/>
          <a:srcRect/>
          <a:stretch>
            <a:fillRect/>
          </a:stretch>
        </p:blipFill>
        <p:spPr bwMode="auto">
          <a:xfrm>
            <a:off x="6477000" y="914400"/>
            <a:ext cx="2209800" cy="2906939"/>
          </a:xfrm>
          <a:prstGeom prst="rect">
            <a:avLst/>
          </a:prstGeom>
          <a:noFill/>
        </p:spPr>
      </p:pic>
      <p:sp>
        <p:nvSpPr>
          <p:cNvPr id="6" name="Subtitle 2"/>
          <p:cNvSpPr txBox="1">
            <a:spLocks/>
          </p:cNvSpPr>
          <p:nvPr/>
        </p:nvSpPr>
        <p:spPr>
          <a:xfrm>
            <a:off x="3810000" y="3962400"/>
            <a:ext cx="5257800" cy="2438400"/>
          </a:xfrm>
          <a:prstGeom prst="rect">
            <a:avLst/>
          </a:prstGeom>
        </p:spPr>
        <p:txBody>
          <a:bodyPr>
            <a:noAutofit/>
          </a:bodyPr>
          <a:lstStyle/>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3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Wingdings 2"/>
              <a:buNone/>
              <a:defRPr/>
            </a:pPr>
            <a:endParaRPr lang="tr-TR" sz="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Wingdings 2"/>
              <a:buNone/>
              <a:defRPr/>
            </a:pPr>
            <a:r>
              <a:rPr lang="tr-TR" sz="2200" dirty="0" smtClean="0">
                <a:solidFill>
                  <a:prstClr val="black"/>
                </a:solidFill>
              </a:rPr>
              <a:t> </a:t>
            </a:r>
            <a:endParaRPr lang="tr-TR" sz="2200" b="1" dirty="0" smtClean="0">
              <a:solidFill>
                <a:prstClr val="black"/>
              </a:solidFill>
            </a:endParaRPr>
          </a:p>
          <a:p>
            <a:pPr algn="just">
              <a:spcBef>
                <a:spcPts val="580"/>
              </a:spcBef>
              <a:buClr>
                <a:srgbClr val="D34817"/>
              </a:buClr>
              <a:buSzPct val="85000"/>
              <a:buFont typeface="Wingdings 2"/>
              <a:buNone/>
              <a:defRPr/>
            </a:pPr>
            <a:endParaRPr lang="tr-TR" sz="300" dirty="0" smtClean="0">
              <a:solidFill>
                <a:prstClr val="black"/>
              </a:solidFill>
            </a:endParaRPr>
          </a:p>
          <a:p>
            <a:pPr lvl="1" algn="just">
              <a:spcBef>
                <a:spcPts val="370"/>
              </a:spcBef>
              <a:buClr>
                <a:srgbClr val="9B2D1F"/>
              </a:buClr>
              <a:buSzPct val="85000"/>
              <a:buFont typeface="Wingdings" pitchFamily="2" charset="2"/>
              <a:buChar char="Ø"/>
              <a:defRPr/>
            </a:pPr>
            <a:endParaRPr lang="tr-TR" sz="5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srgbClr val="696464"/>
              </a:solidFill>
            </a:endParaRPr>
          </a:p>
          <a:p>
            <a:pPr lvl="1" algn="just">
              <a:spcBef>
                <a:spcPts val="370"/>
              </a:spcBef>
              <a:buClr>
                <a:srgbClr val="9B2D1F"/>
              </a:buClr>
              <a:buSzPct val="85000"/>
              <a:buFont typeface="Wingdings 2"/>
              <a:buNone/>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Arial" pitchFamily="34" charset="0"/>
              <a:buChar char="•"/>
              <a:defRPr/>
            </a:pPr>
            <a:endParaRPr lang="en-US" sz="2200" dirty="0" smtClean="0">
              <a:solidFill>
                <a:prstClr val="black"/>
              </a:solidFill>
            </a:endParaRPr>
          </a:p>
          <a:p>
            <a:pPr algn="just">
              <a:spcBef>
                <a:spcPts val="580"/>
              </a:spcBef>
              <a:buClr>
                <a:srgbClr val="D34817"/>
              </a:buClr>
              <a:buSzPct val="85000"/>
              <a:buFont typeface="Wingdings 2"/>
              <a:buNone/>
              <a:defRPr/>
            </a:pPr>
            <a:endParaRPr lang="en-US" sz="2600" dirty="0" smtClean="0">
              <a:solidFill>
                <a:prstClr val="black"/>
              </a:solidFill>
            </a:endParaRPr>
          </a:p>
        </p:txBody>
      </p:sp>
      <p:sp>
        <p:nvSpPr>
          <p:cNvPr id="7" name="Subtitle 2"/>
          <p:cNvSpPr txBox="1">
            <a:spLocks/>
          </p:cNvSpPr>
          <p:nvPr/>
        </p:nvSpPr>
        <p:spPr>
          <a:xfrm>
            <a:off x="304800" y="3733800"/>
            <a:ext cx="8534400" cy="2971800"/>
          </a:xfrm>
          <a:prstGeom prst="rect">
            <a:avLst/>
          </a:prstGeom>
        </p:spPr>
        <p:txBody>
          <a:bodyPr>
            <a:noAutofit/>
          </a:bodyPr>
          <a:lstStyle/>
          <a:p>
            <a:pPr algn="just">
              <a:spcBef>
                <a:spcPts val="580"/>
              </a:spcBef>
              <a:buClr>
                <a:srgbClr val="D34817"/>
              </a:buClr>
              <a:buSzPct val="85000"/>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diameter or length of the shaft can easily be re-adjusted at the site depending on the unexpected conditions.</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foundation can be installed through boulders &amp; cobbles. It is also possible to penetrate many types of bedrock. </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baseline="-25000" dirty="0" smtClean="0">
              <a:solidFill>
                <a:prstClr val="black"/>
              </a:solidFill>
            </a:endParaRPr>
          </a:p>
          <a:p>
            <a:pPr algn="just">
              <a:spcBef>
                <a:spcPts val="580"/>
              </a:spcBef>
              <a:buClr>
                <a:srgbClr val="D34817"/>
              </a:buClr>
              <a:buSzPct val="85000"/>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a:t>
            </a: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spTree>
    <p:extLst>
      <p:ext uri="{BB962C8B-B14F-4D97-AF65-F5344CB8AC3E}">
        <p14:creationId xmlns:p14="http://schemas.microsoft.com/office/powerpoint/2010/main" val="2653061714"/>
      </p:ext>
    </p:extLst>
  </p:cSld>
  <p:clrMapOvr>
    <a:masterClrMapping/>
  </p:clrMapOvr>
  <p:transition>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609600"/>
          </a:xfrm>
        </p:spPr>
        <p:txBody>
          <a:bodyPr>
            <a:noAutofit/>
          </a:bodyPr>
          <a:lstStyle/>
          <a:p>
            <a:r>
              <a:rPr lang="tr-TR" b="1" dirty="0" smtClean="0">
                <a:solidFill>
                  <a:schemeClr val="tx1"/>
                </a:solidFill>
                <a:latin typeface="Arial" pitchFamily="34" charset="0"/>
                <a:cs typeface="Arial" pitchFamily="34" charset="0"/>
              </a:rPr>
              <a:t>Disa</a:t>
            </a:r>
            <a:r>
              <a:rPr lang="en-US" b="1" dirty="0" err="1" smtClean="0">
                <a:solidFill>
                  <a:schemeClr val="tx1"/>
                </a:solidFill>
                <a:latin typeface="Arial" pitchFamily="34" charset="0"/>
                <a:cs typeface="Arial" pitchFamily="34" charset="0"/>
              </a:rPr>
              <a:t>dvantages</a:t>
            </a:r>
            <a:r>
              <a:rPr lang="en-US" b="1" dirty="0" smtClean="0">
                <a:solidFill>
                  <a:schemeClr val="tx1"/>
                </a:solidFill>
                <a:latin typeface="Arial" pitchFamily="34" charset="0"/>
                <a:cs typeface="Arial" pitchFamily="34" charset="0"/>
              </a:rPr>
              <a:t> of drilled shafts over piles</a:t>
            </a:r>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algn="just"/>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5" name="Subtitle 2"/>
          <p:cNvSpPr txBox="1">
            <a:spLocks/>
          </p:cNvSpPr>
          <p:nvPr/>
        </p:nvSpPr>
        <p:spPr>
          <a:xfrm>
            <a:off x="304800" y="762000"/>
            <a:ext cx="8534400" cy="5715000"/>
          </a:xfrm>
          <a:prstGeom prst="rect">
            <a:avLst/>
          </a:prstGeom>
        </p:spPr>
        <p:txBody>
          <a:bodyPr>
            <a:noAutofit/>
          </a:bodyPr>
          <a:lstStyle/>
          <a:p>
            <a:pPr algn="just">
              <a:spcBef>
                <a:spcPts val="580"/>
              </a:spcBef>
              <a:buClr>
                <a:srgbClr val="D34817"/>
              </a:buClr>
              <a:buSzPct val="85000"/>
              <a:buFont typeface="Courier New" pitchFamily="49" charset="0"/>
              <a:buChar char="o"/>
              <a:defRPr/>
            </a:pPr>
            <a:r>
              <a:rPr lang="en-US" sz="2000" dirty="0" smtClean="0">
                <a:solidFill>
                  <a:prstClr val="black"/>
                </a:solidFill>
              </a:rPr>
              <a:t> </a:t>
            </a:r>
            <a:r>
              <a:rPr lang="tr-TR" sz="2200" dirty="0" smtClean="0">
                <a:solidFill>
                  <a:prstClr val="black"/>
                </a:solidFill>
              </a:rPr>
              <a:t>workmanship and quality of construction is very important on load capacity of shafts.</a:t>
            </a:r>
          </a:p>
          <a:p>
            <a:pPr algn="just">
              <a:spcBef>
                <a:spcPts val="580"/>
              </a:spcBef>
              <a:buClr>
                <a:srgbClr val="D34817"/>
              </a:buClr>
              <a:buSzPct val="85000"/>
              <a:buFont typeface="Courier New" pitchFamily="49" charset="0"/>
              <a:buChar char="o"/>
              <a:defRPr/>
            </a:pPr>
            <a:endParaRPr lang="tr-TR" sz="5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unit side friction resistance of a shaft is typically less than a pile of comparable dimensions. Because soil is laterally displaced during pile driving, which would increase the lateral stresses, resulting in more side friction.</a:t>
            </a:r>
          </a:p>
          <a:p>
            <a:pPr algn="just">
              <a:spcBef>
                <a:spcPts val="580"/>
              </a:spcBef>
              <a:buClr>
                <a:srgbClr val="D34817"/>
              </a:buClr>
              <a:buSzPct val="85000"/>
              <a:buFont typeface="Courier New" pitchFamily="49" charset="0"/>
              <a:buChar char="o"/>
              <a:defRPr/>
            </a:pPr>
            <a:endParaRPr lang="tr-TR" sz="5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even so, remember that coefficient of friction (not the unit side friction resistance) is typically higher for drilled shafts than piles because of rougher contact surface between the concrete and soil for shafts.  </a:t>
            </a:r>
          </a:p>
          <a:p>
            <a:pPr algn="just">
              <a:spcBef>
                <a:spcPts val="580"/>
              </a:spcBef>
              <a:buClr>
                <a:srgbClr val="D34817"/>
              </a:buClr>
              <a:buSzPct val="85000"/>
              <a:defRPr/>
            </a:pPr>
            <a:endParaRPr lang="tr-TR" sz="5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end bearing may be less because the soil under the tip is not densified like under the tip of a driven pile.</a:t>
            </a:r>
          </a:p>
          <a:p>
            <a:pPr algn="just">
              <a:spcBef>
                <a:spcPts val="580"/>
              </a:spcBef>
              <a:buClr>
                <a:srgbClr val="D34817"/>
              </a:buClr>
              <a:buSzPct val="85000"/>
              <a:buFont typeface="Courier New" pitchFamily="49" charset="0"/>
              <a:buChar char="o"/>
              <a:defRPr/>
            </a:pPr>
            <a:endParaRPr lang="tr-TR" sz="5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full scale static load tests are more expensive compared to piles, because of the larger capacities of drilled shafts. Typically, indirect correlations with soil properties are used.</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baseline="-25000" dirty="0" smtClean="0">
              <a:solidFill>
                <a:prstClr val="black"/>
              </a:solidFill>
            </a:endParaRPr>
          </a:p>
          <a:p>
            <a:pPr algn="just">
              <a:spcBef>
                <a:spcPts val="580"/>
              </a:spcBef>
              <a:buClr>
                <a:srgbClr val="D34817"/>
              </a:buClr>
              <a:buSzPct val="85000"/>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a:t>
            </a: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sp>
        <p:nvSpPr>
          <p:cNvPr id="6" name="Subtitle 2"/>
          <p:cNvSpPr txBox="1">
            <a:spLocks/>
          </p:cNvSpPr>
          <p:nvPr/>
        </p:nvSpPr>
        <p:spPr>
          <a:xfrm>
            <a:off x="3810000" y="3962400"/>
            <a:ext cx="5257800" cy="2438400"/>
          </a:xfrm>
          <a:prstGeom prst="rect">
            <a:avLst/>
          </a:prstGeom>
        </p:spPr>
        <p:txBody>
          <a:bodyPr>
            <a:noAutofit/>
          </a:bodyPr>
          <a:lstStyle/>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3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Wingdings 2"/>
              <a:buNone/>
              <a:defRPr/>
            </a:pPr>
            <a:endParaRPr lang="tr-TR" sz="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b="1"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Wingdings 2"/>
              <a:buNone/>
              <a:defRPr/>
            </a:pPr>
            <a:r>
              <a:rPr lang="tr-TR" sz="2200" dirty="0" smtClean="0">
                <a:solidFill>
                  <a:prstClr val="black"/>
                </a:solidFill>
              </a:rPr>
              <a:t> </a:t>
            </a:r>
            <a:endParaRPr lang="tr-TR" sz="2200" b="1" dirty="0" smtClean="0">
              <a:solidFill>
                <a:prstClr val="black"/>
              </a:solidFill>
            </a:endParaRPr>
          </a:p>
          <a:p>
            <a:pPr algn="just">
              <a:spcBef>
                <a:spcPts val="580"/>
              </a:spcBef>
              <a:buClr>
                <a:srgbClr val="D34817"/>
              </a:buClr>
              <a:buSzPct val="85000"/>
              <a:buFont typeface="Wingdings 2"/>
              <a:buNone/>
              <a:defRPr/>
            </a:pPr>
            <a:endParaRPr lang="tr-TR" sz="300" dirty="0" smtClean="0">
              <a:solidFill>
                <a:prstClr val="black"/>
              </a:solidFill>
            </a:endParaRPr>
          </a:p>
          <a:p>
            <a:pPr lvl="1" algn="just">
              <a:spcBef>
                <a:spcPts val="370"/>
              </a:spcBef>
              <a:buClr>
                <a:srgbClr val="9B2D1F"/>
              </a:buClr>
              <a:buSzPct val="85000"/>
              <a:buFont typeface="Wingdings" pitchFamily="2" charset="2"/>
              <a:buChar char="Ø"/>
              <a:defRPr/>
            </a:pPr>
            <a:endParaRPr lang="tr-TR" sz="5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srgbClr val="696464"/>
              </a:solidFill>
            </a:endParaRPr>
          </a:p>
          <a:p>
            <a:pPr lvl="1" algn="just">
              <a:spcBef>
                <a:spcPts val="370"/>
              </a:spcBef>
              <a:buClr>
                <a:srgbClr val="9B2D1F"/>
              </a:buClr>
              <a:buSzPct val="85000"/>
              <a:buFont typeface="Wingdings 2"/>
              <a:buNone/>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Arial" pitchFamily="34" charset="0"/>
              <a:buChar char="•"/>
              <a:defRPr/>
            </a:pPr>
            <a:endParaRPr lang="en-US" sz="2200" dirty="0" smtClean="0">
              <a:solidFill>
                <a:prstClr val="black"/>
              </a:solidFill>
            </a:endParaRPr>
          </a:p>
          <a:p>
            <a:pPr algn="just">
              <a:spcBef>
                <a:spcPts val="580"/>
              </a:spcBef>
              <a:buClr>
                <a:srgbClr val="D34817"/>
              </a:buClr>
              <a:buSzPct val="85000"/>
              <a:buFont typeface="Wingdings 2"/>
              <a:buNone/>
              <a:defRPr/>
            </a:pPr>
            <a:endParaRPr lang="en-US" sz="2600" dirty="0" smtClean="0">
              <a:solidFill>
                <a:prstClr val="black"/>
              </a:solidFill>
            </a:endParaRPr>
          </a:p>
        </p:txBody>
      </p:sp>
    </p:spTree>
    <p:extLst>
      <p:ext uri="{BB962C8B-B14F-4D97-AF65-F5344CB8AC3E}">
        <p14:creationId xmlns:p14="http://schemas.microsoft.com/office/powerpoint/2010/main" val="3301726689"/>
      </p:ext>
    </p:extLst>
  </p:cSld>
  <p:clrMapOvr>
    <a:masterClrMapping/>
  </p:clrMapOvr>
  <p:transition>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609600"/>
          </a:xfrm>
        </p:spPr>
        <p:txBody>
          <a:bodyPr>
            <a:noAutofit/>
          </a:bodyPr>
          <a:lstStyle/>
          <a:p>
            <a:r>
              <a:rPr lang="tr-TR" b="1" dirty="0" smtClean="0">
                <a:solidFill>
                  <a:schemeClr val="tx1"/>
                </a:solidFill>
                <a:latin typeface="Arial" pitchFamily="34" charset="0"/>
                <a:cs typeface="Arial" pitchFamily="34" charset="0"/>
              </a:rPr>
              <a:t>Underreamed (Belled) Shafts </a:t>
            </a:r>
            <a:r>
              <a:rPr lang="tr-TR" sz="2200" dirty="0" smtClean="0">
                <a:solidFill>
                  <a:schemeClr val="tx1"/>
                </a:solidFill>
                <a:latin typeface="Arial" pitchFamily="34" charset="0"/>
                <a:cs typeface="Arial" pitchFamily="34" charset="0"/>
              </a:rPr>
              <a:t>(ream: genişletmek)</a:t>
            </a:r>
            <a:endParaRPr lang="en-US" sz="2200" u="sng" dirty="0" smtClean="0">
              <a:solidFill>
                <a:schemeClr val="tx1"/>
              </a:solidFill>
              <a:latin typeface="Arial" pitchFamily="34" charset="0"/>
              <a:cs typeface="Arial" pitchFamily="34" charset="0"/>
            </a:endParaRPr>
          </a:p>
          <a:p>
            <a:endParaRPr lang="en-US" sz="100" dirty="0" smtClean="0">
              <a:solidFill>
                <a:schemeClr val="tx1"/>
              </a:solidFill>
            </a:endParaRPr>
          </a:p>
          <a:p>
            <a:pPr algn="just"/>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5" name="Subtitle 2"/>
          <p:cNvSpPr txBox="1">
            <a:spLocks/>
          </p:cNvSpPr>
          <p:nvPr/>
        </p:nvSpPr>
        <p:spPr>
          <a:xfrm>
            <a:off x="304800" y="838200"/>
            <a:ext cx="3886200" cy="2438400"/>
          </a:xfrm>
          <a:prstGeom prst="rect">
            <a:avLst/>
          </a:prstGeom>
        </p:spPr>
        <p:txBody>
          <a:bodyPr>
            <a:noAutofit/>
          </a:bodyPr>
          <a:lstStyle/>
          <a:p>
            <a:pPr algn="just">
              <a:spcBef>
                <a:spcPts val="580"/>
              </a:spcBef>
              <a:buClr>
                <a:srgbClr val="D34817"/>
              </a:buClr>
              <a:buSzPct val="85000"/>
              <a:buFont typeface="Courier New" pitchFamily="49" charset="0"/>
              <a:buChar char="o"/>
              <a:defRPr/>
            </a:pPr>
            <a:r>
              <a:rPr lang="en-US" sz="2000" dirty="0" smtClean="0">
                <a:solidFill>
                  <a:prstClr val="black"/>
                </a:solidFill>
              </a:rPr>
              <a:t> </a:t>
            </a:r>
            <a:r>
              <a:rPr lang="tr-TR" sz="2200" dirty="0" smtClean="0">
                <a:solidFill>
                  <a:prstClr val="black"/>
                </a:solidFill>
              </a:rPr>
              <a:t>special buckets can create a belled bottom on drilled shafts.</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the ratio of the bell (underream) diameter to the shaft is smaller than 3 (i.e. B</a:t>
            </a:r>
            <a:r>
              <a:rPr lang="tr-TR" sz="2200" baseline="-25000" dirty="0" smtClean="0">
                <a:solidFill>
                  <a:prstClr val="black"/>
                </a:solidFill>
              </a:rPr>
              <a:t>b</a:t>
            </a:r>
            <a:r>
              <a:rPr lang="tr-TR" sz="2200" dirty="0" smtClean="0">
                <a:solidFill>
                  <a:prstClr val="black"/>
                </a:solidFill>
              </a:rPr>
              <a:t>/B</a:t>
            </a:r>
            <a:r>
              <a:rPr lang="tr-TR" sz="2200" baseline="-25000" dirty="0" smtClean="0">
                <a:solidFill>
                  <a:prstClr val="black"/>
                </a:solidFill>
              </a:rPr>
              <a:t>s</a:t>
            </a:r>
            <a:r>
              <a:rPr lang="tr-TR" sz="2200" dirty="0" smtClean="0">
                <a:solidFill>
                  <a:prstClr val="black"/>
                </a:solidFill>
              </a:rPr>
              <a:t>≤3).</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baseline="-25000" dirty="0" smtClean="0">
              <a:solidFill>
                <a:prstClr val="black"/>
              </a:solidFill>
            </a:endParaRPr>
          </a:p>
          <a:p>
            <a:pPr algn="just">
              <a:spcBef>
                <a:spcPts val="580"/>
              </a:spcBef>
              <a:buClr>
                <a:srgbClr val="D34817"/>
              </a:buClr>
              <a:buSzPct val="85000"/>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a:t>
            </a: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pic>
        <p:nvPicPr>
          <p:cNvPr id="2050" name="Picture 2"/>
          <p:cNvPicPr>
            <a:picLocks noChangeAspect="1" noChangeArrowheads="1"/>
          </p:cNvPicPr>
          <p:nvPr/>
        </p:nvPicPr>
        <p:blipFill>
          <a:blip r:embed="rId3" cstate="print"/>
          <a:srcRect/>
          <a:stretch>
            <a:fillRect/>
          </a:stretch>
        </p:blipFill>
        <p:spPr bwMode="auto">
          <a:xfrm>
            <a:off x="5181600" y="838200"/>
            <a:ext cx="3276600" cy="514575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257799" y="6019800"/>
            <a:ext cx="3519577" cy="609600"/>
          </a:xfrm>
          <a:prstGeom prst="rect">
            <a:avLst/>
          </a:prstGeom>
          <a:noFill/>
          <a:ln w="9525">
            <a:noFill/>
            <a:miter lim="800000"/>
            <a:headEnd/>
            <a:tailEnd/>
          </a:ln>
        </p:spPr>
      </p:pic>
      <p:pic>
        <p:nvPicPr>
          <p:cNvPr id="1026" name="Picture 2" descr="C:\Documents and Settings\murat.monkul\Desktop\belling bucket.jpg"/>
          <p:cNvPicPr>
            <a:picLocks noChangeAspect="1" noChangeArrowheads="1"/>
          </p:cNvPicPr>
          <p:nvPr/>
        </p:nvPicPr>
        <p:blipFill>
          <a:blip r:embed="rId5" cstate="print"/>
          <a:srcRect/>
          <a:stretch>
            <a:fillRect/>
          </a:stretch>
        </p:blipFill>
        <p:spPr bwMode="auto">
          <a:xfrm>
            <a:off x="1295400" y="1905000"/>
            <a:ext cx="2082800" cy="3124200"/>
          </a:xfrm>
          <a:prstGeom prst="rect">
            <a:avLst/>
          </a:prstGeom>
          <a:noFill/>
        </p:spPr>
      </p:pic>
    </p:spTree>
    <p:extLst>
      <p:ext uri="{BB962C8B-B14F-4D97-AF65-F5344CB8AC3E}">
        <p14:creationId xmlns:p14="http://schemas.microsoft.com/office/powerpoint/2010/main" val="3756160157"/>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Pile Types: </a:t>
            </a:r>
            <a:r>
              <a:rPr lang="en-US" b="1" dirty="0" smtClean="0">
                <a:solidFill>
                  <a:schemeClr val="tx1"/>
                </a:solidFill>
                <a:latin typeface="Arial" pitchFamily="34" charset="0"/>
                <a:cs typeface="Arial" pitchFamily="34" charset="0"/>
              </a:rPr>
              <a:t>Concrete</a:t>
            </a:r>
            <a:r>
              <a:rPr lang="tr-TR" b="1" dirty="0" smtClean="0">
                <a:solidFill>
                  <a:schemeClr val="tx1"/>
                </a:solidFill>
                <a:latin typeface="Arial" pitchFamily="34" charset="0"/>
                <a:cs typeface="Arial" pitchFamily="34" charset="0"/>
              </a:rPr>
              <a:t> Piles</a:t>
            </a:r>
          </a:p>
          <a:p>
            <a:pPr algn="just">
              <a:buFont typeface="Arial" pitchFamily="34" charset="0"/>
              <a:buChar char="•"/>
            </a:pPr>
            <a:r>
              <a:rPr lang="tr-TR" sz="2200" dirty="0" smtClean="0">
                <a:solidFill>
                  <a:schemeClr val="tx1"/>
                </a:solidFill>
              </a:rPr>
              <a:t> </a:t>
            </a:r>
            <a:r>
              <a:rPr lang="en-US" sz="2200" b="1" dirty="0" smtClean="0">
                <a:solidFill>
                  <a:schemeClr val="tx1"/>
                </a:solidFill>
              </a:rPr>
              <a:t>concrete</a:t>
            </a:r>
            <a:r>
              <a:rPr lang="tr-TR" sz="2200" b="1" dirty="0" smtClean="0">
                <a:solidFill>
                  <a:schemeClr val="tx1"/>
                </a:solidFill>
              </a:rPr>
              <a:t> piles</a:t>
            </a:r>
            <a:r>
              <a:rPr lang="tr-TR" sz="2200" dirty="0" smtClean="0">
                <a:solidFill>
                  <a:schemeClr val="tx1"/>
                </a:solidFill>
              </a:rPr>
              <a:t>:</a:t>
            </a:r>
          </a:p>
          <a:p>
            <a:pPr lvl="1" algn="just">
              <a:buFont typeface="Courier New" pitchFamily="49" charset="0"/>
              <a:buChar char="o"/>
            </a:pPr>
            <a:r>
              <a:rPr lang="en-US" sz="2200" dirty="0" smtClean="0">
                <a:solidFill>
                  <a:schemeClr val="tx1"/>
                </a:solidFill>
              </a:rPr>
              <a:t> </a:t>
            </a:r>
            <a:r>
              <a:rPr lang="tr-TR" sz="2200" dirty="0" smtClean="0">
                <a:solidFill>
                  <a:schemeClr val="tx1"/>
                </a:solidFill>
              </a:rPr>
              <a:t>they are </a:t>
            </a:r>
            <a:r>
              <a:rPr lang="en-US" sz="2200" dirty="0" smtClean="0">
                <a:solidFill>
                  <a:schemeClr val="tx1"/>
                </a:solidFill>
              </a:rPr>
              <a:t>precast concrete reinforced members.</a:t>
            </a:r>
            <a:endParaRPr lang="tr-TR" sz="2200" dirty="0" smtClean="0">
              <a:solidFill>
                <a:schemeClr val="tx1"/>
              </a:solidFill>
            </a:endParaRPr>
          </a:p>
          <a:p>
            <a:pPr lvl="1" algn="just">
              <a:buFont typeface="Courier New" pitchFamily="49" charset="0"/>
              <a:buChar char="o"/>
            </a:pPr>
            <a:endParaRPr lang="tr-TR" sz="500" dirty="0" smtClean="0">
              <a:solidFill>
                <a:schemeClr val="tx1"/>
              </a:solidFill>
            </a:endParaRPr>
          </a:p>
          <a:p>
            <a:pPr lvl="1" algn="just">
              <a:buFont typeface="Courier New" pitchFamily="49" charset="0"/>
              <a:buChar char="o"/>
            </a:pPr>
            <a:r>
              <a:rPr lang="tr-TR" sz="2200" dirty="0" smtClean="0"/>
              <a:t> </a:t>
            </a:r>
            <a:r>
              <a:rPr lang="en-US" sz="2200" dirty="0" smtClean="0"/>
              <a:t>usually have square or octagonal cross sections.</a:t>
            </a:r>
          </a:p>
          <a:p>
            <a:pPr lvl="1"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4098" name="Picture 2"/>
          <p:cNvPicPr>
            <a:picLocks noChangeAspect="1" noChangeArrowheads="1"/>
          </p:cNvPicPr>
          <p:nvPr/>
        </p:nvPicPr>
        <p:blipFill>
          <a:blip r:embed="rId3" cstate="print"/>
          <a:srcRect/>
          <a:stretch>
            <a:fillRect/>
          </a:stretch>
        </p:blipFill>
        <p:spPr bwMode="auto">
          <a:xfrm>
            <a:off x="1938337" y="2286000"/>
            <a:ext cx="4233863" cy="1961328"/>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905000" y="4419600"/>
            <a:ext cx="3733800" cy="2193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609600"/>
          </a:xfrm>
        </p:spPr>
        <p:txBody>
          <a:bodyPr>
            <a:noAutofit/>
          </a:bodyPr>
          <a:lstStyle/>
          <a:p>
            <a:r>
              <a:rPr lang="tr-TR" b="1" dirty="0" smtClean="0">
                <a:solidFill>
                  <a:schemeClr val="tx1"/>
                </a:solidFill>
                <a:latin typeface="Arial" pitchFamily="34" charset="0"/>
                <a:cs typeface="Arial" pitchFamily="34" charset="0"/>
              </a:rPr>
              <a:t>Underreamed (Belled) Shafts</a:t>
            </a:r>
            <a:endParaRPr lang="en-US" sz="2200" u="sng" dirty="0" smtClean="0">
              <a:solidFill>
                <a:schemeClr val="tx1"/>
              </a:solidFill>
              <a:latin typeface="Arial" pitchFamily="34" charset="0"/>
              <a:cs typeface="Arial" pitchFamily="34" charset="0"/>
            </a:endParaRPr>
          </a:p>
          <a:p>
            <a:endParaRPr lang="en-US" sz="100" dirty="0" smtClean="0">
              <a:solidFill>
                <a:schemeClr val="tx1"/>
              </a:solidFill>
            </a:endParaRPr>
          </a:p>
          <a:p>
            <a:pPr algn="just"/>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5" name="Subtitle 2"/>
          <p:cNvSpPr txBox="1">
            <a:spLocks/>
          </p:cNvSpPr>
          <p:nvPr/>
        </p:nvSpPr>
        <p:spPr>
          <a:xfrm>
            <a:off x="304800" y="762000"/>
            <a:ext cx="8458200" cy="5638800"/>
          </a:xfrm>
          <a:prstGeom prst="rect">
            <a:avLst/>
          </a:prstGeom>
        </p:spPr>
        <p:txBody>
          <a:bodyPr>
            <a:noAutofit/>
          </a:bodyPr>
          <a:lstStyle/>
          <a:p>
            <a:pPr algn="just">
              <a:spcBef>
                <a:spcPts val="580"/>
              </a:spcBef>
              <a:buClr>
                <a:srgbClr val="D34817"/>
              </a:buClr>
              <a:buSzPct val="85000"/>
              <a:buFont typeface="Courier New" pitchFamily="49" charset="0"/>
              <a:buChar char="o"/>
              <a:defRPr/>
            </a:pPr>
            <a:r>
              <a:rPr lang="en-US" sz="2000" dirty="0" smtClean="0">
                <a:solidFill>
                  <a:prstClr val="black"/>
                </a:solidFill>
              </a:rPr>
              <a:t> </a:t>
            </a:r>
            <a:r>
              <a:rPr lang="tr-TR" sz="2200" dirty="0" smtClean="0">
                <a:solidFill>
                  <a:prstClr val="black"/>
                </a:solidFill>
              </a:rPr>
              <a:t>belled shafts have increased end bearing capacity due to their enlarged bases.</a:t>
            </a:r>
          </a:p>
          <a:p>
            <a:pPr algn="just">
              <a:spcBef>
                <a:spcPts val="580"/>
              </a:spcBef>
              <a:buClr>
                <a:srgbClr val="D34817"/>
              </a:buClr>
              <a:buSzPct val="85000"/>
              <a:defRPr/>
            </a:pPr>
            <a:endParaRPr lang="tr-TR" sz="15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therefore, they are especially useful for deep foundations that primarily rely on end bearing, such as shafts bottomed on strong soils or rock. </a:t>
            </a:r>
          </a:p>
          <a:p>
            <a:pPr algn="just">
              <a:spcBef>
                <a:spcPts val="580"/>
              </a:spcBef>
              <a:buClr>
                <a:srgbClr val="D34817"/>
              </a:buClr>
              <a:buSzPct val="85000"/>
              <a:buFont typeface="Courier New" pitchFamily="49" charset="0"/>
              <a:buChar char="o"/>
              <a:defRPr/>
            </a:pPr>
            <a:endParaRPr lang="tr-TR" sz="15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also they have greater uplift capacities compared to conventional shafts.</a:t>
            </a:r>
          </a:p>
          <a:p>
            <a:pPr algn="just">
              <a:spcBef>
                <a:spcPts val="580"/>
              </a:spcBef>
              <a:buClr>
                <a:srgbClr val="D34817"/>
              </a:buClr>
              <a:buSzPct val="85000"/>
              <a:buFont typeface="Courier New" pitchFamily="49" charset="0"/>
              <a:buChar char="o"/>
              <a:defRPr/>
            </a:pPr>
            <a:endParaRPr lang="tr-TR" sz="15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however, displacement to mobilize full end bearing is typically around 10% of B</a:t>
            </a:r>
            <a:r>
              <a:rPr lang="tr-TR" sz="2200" baseline="-25000" dirty="0" smtClean="0">
                <a:solidFill>
                  <a:prstClr val="black"/>
                </a:solidFill>
              </a:rPr>
              <a:t>b</a:t>
            </a:r>
            <a:r>
              <a:rPr lang="tr-TR" sz="2200" dirty="0" smtClean="0">
                <a:solidFill>
                  <a:prstClr val="black"/>
                </a:solidFill>
              </a:rPr>
              <a:t>, which might be larger than the allowed settlement for some structures.</a:t>
            </a:r>
          </a:p>
          <a:p>
            <a:pPr algn="just">
              <a:spcBef>
                <a:spcPts val="580"/>
              </a:spcBef>
              <a:buClr>
                <a:srgbClr val="D34817"/>
              </a:buClr>
              <a:buSzPct val="85000"/>
              <a:buFont typeface="Courier New" pitchFamily="49" charset="0"/>
              <a:buChar char="o"/>
              <a:defRPr/>
            </a:pPr>
            <a:endParaRPr lang="tr-TR" sz="15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also, the base of the bell should be cleaned of loose soil, before placing concrete. Also bells are suitable for clayey soils only, sandy soils would collapse.</a:t>
            </a: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they are not as commonly constructed as conventional straight drilled shafts.</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baseline="-25000" dirty="0" smtClean="0">
              <a:solidFill>
                <a:prstClr val="black"/>
              </a:solidFill>
            </a:endParaRPr>
          </a:p>
          <a:p>
            <a:pPr algn="just">
              <a:spcBef>
                <a:spcPts val="580"/>
              </a:spcBef>
              <a:buClr>
                <a:srgbClr val="D34817"/>
              </a:buClr>
              <a:buSzPct val="85000"/>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a:t>
            </a: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spTree>
    <p:extLst>
      <p:ext uri="{BB962C8B-B14F-4D97-AF65-F5344CB8AC3E}">
        <p14:creationId xmlns:p14="http://schemas.microsoft.com/office/powerpoint/2010/main" val="3403311560"/>
      </p:ext>
    </p:extLst>
  </p:cSld>
  <p:clrMapOvr>
    <a:masterClrMapping/>
  </p:clrMapOvr>
  <p:transition>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229600" cy="1470025"/>
          </a:xfrm>
        </p:spPr>
        <p:txBody>
          <a:bodyPr>
            <a:normAutofit fontScale="90000"/>
          </a:bodyPr>
          <a:lstStyle/>
          <a:p>
            <a:r>
              <a:rPr lang="tr-TR" b="1" dirty="0" smtClean="0">
                <a:solidFill>
                  <a:schemeClr val="tx1"/>
                </a:solidFill>
                <a:latin typeface="Arial" pitchFamily="34" charset="0"/>
                <a:cs typeface="Arial" pitchFamily="34" charset="0"/>
              </a:rPr>
              <a:t>Axial load capacity of </a:t>
            </a:r>
            <a:r>
              <a:rPr lang="tr-TR" b="1" u="sng" dirty="0" smtClean="0">
                <a:solidFill>
                  <a:schemeClr val="tx1"/>
                </a:solidFill>
                <a:latin typeface="Arial" pitchFamily="34" charset="0"/>
                <a:cs typeface="Arial" pitchFamily="34" charset="0"/>
              </a:rPr>
              <a:t>drilled shafts</a:t>
            </a:r>
            <a:r>
              <a:rPr lang="tr-TR" b="1" dirty="0" smtClean="0">
                <a:solidFill>
                  <a:schemeClr val="tx1"/>
                </a:solidFill>
                <a:latin typeface="Arial" pitchFamily="34" charset="0"/>
                <a:cs typeface="Arial" pitchFamily="34" charset="0"/>
              </a:rPr>
              <a:t> based on analytic methods</a:t>
            </a:r>
            <a:endParaRPr lang="en-US" dirty="0"/>
          </a:p>
        </p:txBody>
      </p:sp>
      <p:sp>
        <p:nvSpPr>
          <p:cNvPr id="6" name="Subtitle 2"/>
          <p:cNvSpPr>
            <a:spLocks noGrp="1"/>
          </p:cNvSpPr>
          <p:nvPr>
            <p:ph type="subTitle" idx="1"/>
          </p:nvPr>
        </p:nvSpPr>
        <p:spPr>
          <a:xfrm>
            <a:off x="381000" y="2743200"/>
            <a:ext cx="8229600" cy="3581400"/>
          </a:xfrm>
        </p:spPr>
        <p:txBody>
          <a:bodyPr>
            <a:noAutofit/>
          </a:bodyPr>
          <a:lstStyle/>
          <a:p>
            <a:endParaRPr lang="tr-TR" sz="2200" b="1" i="1" dirty="0" smtClean="0">
              <a:solidFill>
                <a:schemeClr val="tx1"/>
              </a:solidFill>
              <a:cs typeface="Arial" pitchFamily="34" charset="0"/>
            </a:endParaRP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55901386"/>
      </p:ext>
    </p:extLst>
  </p:cSld>
  <p:clrMapOvr>
    <a:masterClrMapping/>
  </p:clrMapOvr>
  <p:transition>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5943600"/>
          </a:xfrm>
        </p:spPr>
        <p:txBody>
          <a:bodyPr>
            <a:noAutofit/>
          </a:bodyPr>
          <a:lstStyle/>
          <a:p>
            <a:r>
              <a:rPr lang="tr-TR" b="1" dirty="0" smtClean="0">
                <a:solidFill>
                  <a:schemeClr val="tx1"/>
                </a:solidFill>
                <a:latin typeface="Arial" pitchFamily="34" charset="0"/>
                <a:cs typeface="Arial" pitchFamily="34" charset="0"/>
              </a:rPr>
              <a:t>Toe bearing (end bearing) for drilled shafts in cohesionless soils (sands): O’Neill &amp; Reese Method</a:t>
            </a: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this method is developed from instrumented full-scale static load tests. It involves basic emprical formulas using in situ (SPT) test results.</a:t>
            </a: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for N</a:t>
            </a:r>
            <a:r>
              <a:rPr lang="tr-TR" sz="2200" baseline="-25000" dirty="0" smtClean="0">
                <a:solidFill>
                  <a:schemeClr val="tx1"/>
                </a:solidFill>
              </a:rPr>
              <a:t>60</a:t>
            </a:r>
            <a:r>
              <a:rPr lang="tr-TR" sz="2200" dirty="0" smtClean="0">
                <a:solidFill>
                  <a:schemeClr val="tx1"/>
                </a:solidFill>
              </a:rPr>
              <a:t>&lt;50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2590800" y="2743200"/>
            <a:ext cx="3548063" cy="51590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838200" y="3810000"/>
            <a:ext cx="7341717" cy="1781175"/>
          </a:xfrm>
          <a:prstGeom prst="rect">
            <a:avLst/>
          </a:prstGeom>
          <a:noFill/>
          <a:ln w="9525">
            <a:noFill/>
            <a:miter lim="800000"/>
            <a:headEnd/>
            <a:tailEnd/>
          </a:ln>
        </p:spPr>
      </p:pic>
    </p:spTree>
    <p:extLst>
      <p:ext uri="{BB962C8B-B14F-4D97-AF65-F5344CB8AC3E}">
        <p14:creationId xmlns:p14="http://schemas.microsoft.com/office/powerpoint/2010/main" val="3595819037"/>
      </p:ext>
    </p:extLst>
  </p:cSld>
  <p:clrMapOvr>
    <a:masterClrMapping/>
  </p:clrMapOvr>
  <p:transition>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5943600"/>
          </a:xfrm>
        </p:spPr>
        <p:txBody>
          <a:bodyPr>
            <a:noAutofit/>
          </a:bodyPr>
          <a:lstStyle/>
          <a:p>
            <a:r>
              <a:rPr lang="tr-TR" b="1" dirty="0" smtClean="0">
                <a:solidFill>
                  <a:schemeClr val="tx1"/>
                </a:solidFill>
                <a:latin typeface="Arial" pitchFamily="34" charset="0"/>
                <a:cs typeface="Arial" pitchFamily="34" charset="0"/>
              </a:rPr>
              <a:t>Toe bearing (end bearing) for drilled shafts in cohesionless soils (sands): O’Neill &amp; Reese Method</a:t>
            </a:r>
          </a:p>
          <a:p>
            <a:endParaRPr lang="tr-TR" b="1"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if B</a:t>
            </a:r>
            <a:r>
              <a:rPr lang="tr-TR" sz="2200" baseline="-25000" dirty="0" smtClean="0">
                <a:solidFill>
                  <a:schemeClr val="tx1"/>
                </a:solidFill>
              </a:rPr>
              <a:t>b</a:t>
            </a:r>
            <a:r>
              <a:rPr lang="tr-TR" sz="2200" dirty="0" smtClean="0">
                <a:solidFill>
                  <a:schemeClr val="tx1"/>
                </a:solidFill>
              </a:rPr>
              <a:t>&gt;120cm, excessive settlements  could develop to mobilize full toe bearing resistance.</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therefore, unit net toe bearing resistance (q'</a:t>
            </a:r>
            <a:r>
              <a:rPr lang="tr-TR" sz="2200" baseline="-25000" dirty="0" smtClean="0">
                <a:solidFill>
                  <a:schemeClr val="tx1"/>
                </a:solidFill>
              </a:rPr>
              <a:t>t</a:t>
            </a:r>
            <a:r>
              <a:rPr lang="tr-TR" sz="2200" dirty="0" smtClean="0">
                <a:solidFill>
                  <a:schemeClr val="tx1"/>
                </a:solidFill>
              </a:rPr>
              <a:t>) is reduced to a lower value (q'</a:t>
            </a:r>
            <a:r>
              <a:rPr lang="tr-TR" sz="2200" baseline="-25000" dirty="0" smtClean="0">
                <a:solidFill>
                  <a:schemeClr val="tx1"/>
                </a:solidFill>
              </a:rPr>
              <a:t>tr</a:t>
            </a:r>
            <a:r>
              <a:rPr lang="tr-TR" sz="2200" dirty="0" smtClean="0">
                <a:solidFill>
                  <a:schemeClr val="tx1"/>
                </a:solidFill>
              </a:rPr>
              <a:t>) as follows: </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3352799" y="3886200"/>
            <a:ext cx="1943101" cy="762000"/>
          </a:xfrm>
          <a:prstGeom prst="rect">
            <a:avLst/>
          </a:prstGeom>
          <a:noFill/>
          <a:ln w="9525">
            <a:noFill/>
            <a:miter lim="800000"/>
            <a:headEnd/>
            <a:tailEnd/>
          </a:ln>
        </p:spPr>
      </p:pic>
    </p:spTree>
    <p:extLst>
      <p:ext uri="{BB962C8B-B14F-4D97-AF65-F5344CB8AC3E}">
        <p14:creationId xmlns:p14="http://schemas.microsoft.com/office/powerpoint/2010/main" val="2454285945"/>
      </p:ext>
    </p:extLst>
  </p:cSld>
  <p:clrMapOvr>
    <a:masterClrMapping/>
  </p:clrMapOvr>
  <p:transition>
    <p:wip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5943600"/>
          </a:xfrm>
        </p:spPr>
        <p:txBody>
          <a:bodyPr>
            <a:noAutofit/>
          </a:bodyPr>
          <a:lstStyle/>
          <a:p>
            <a:r>
              <a:rPr lang="tr-TR" b="1" dirty="0" smtClean="0">
                <a:solidFill>
                  <a:schemeClr val="tx1"/>
                </a:solidFill>
                <a:latin typeface="Arial" pitchFamily="34" charset="0"/>
                <a:cs typeface="Arial" pitchFamily="34" charset="0"/>
              </a:rPr>
              <a:t>Toe bearing (end bearing) for drilled shafts in cohesive soils (clayey soils)</a:t>
            </a: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basic equation for the net toe bearing resistance is the same that we used for piles (also remember that undrained conditions govern in clayey soils).</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for shafts</a:t>
            </a:r>
            <a:r>
              <a:rPr lang="en-US" sz="2200" dirty="0" smtClean="0">
                <a:solidFill>
                  <a:schemeClr val="tx1"/>
                </a:solidFill>
              </a:rPr>
              <a:t> in clayey soils</a:t>
            </a:r>
            <a:r>
              <a:rPr lang="tr-TR" sz="2200" dirty="0" smtClean="0">
                <a:solidFill>
                  <a:schemeClr val="tx1"/>
                </a:solidFill>
              </a:rPr>
              <a:t> </a:t>
            </a:r>
            <a:r>
              <a:rPr lang="en-US" sz="2200" dirty="0" smtClean="0">
                <a:solidFill>
                  <a:schemeClr val="tx1"/>
                </a:solidFill>
              </a:rPr>
              <a:t>we use the </a:t>
            </a:r>
            <a:r>
              <a:rPr lang="tr-TR" sz="2200" dirty="0" smtClean="0">
                <a:solidFill>
                  <a:schemeClr val="tx1"/>
                </a:solidFill>
              </a:rPr>
              <a:t>above</a:t>
            </a:r>
            <a:r>
              <a:rPr lang="en-US" sz="2200" dirty="0" smtClean="0">
                <a:solidFill>
                  <a:schemeClr val="tx1"/>
                </a:solidFill>
              </a:rPr>
              <a:t> equation (when D/B&gt;3 and S</a:t>
            </a:r>
            <a:r>
              <a:rPr lang="en-US" sz="2200" baseline="-25000" dirty="0" smtClean="0">
                <a:solidFill>
                  <a:schemeClr val="tx1"/>
                </a:solidFill>
              </a:rPr>
              <a:t>u</a:t>
            </a:r>
            <a:r>
              <a:rPr lang="en-US" sz="2200" dirty="0" smtClean="0">
                <a:solidFill>
                  <a:schemeClr val="tx1"/>
                </a:solidFill>
              </a:rPr>
              <a:t>≤250kPa)</a:t>
            </a:r>
            <a:r>
              <a:rPr lang="tr-TR" sz="2200" dirty="0" smtClean="0">
                <a:solidFill>
                  <a:schemeClr val="tx1"/>
                </a:solidFill>
              </a:rPr>
              <a:t> (if </a:t>
            </a:r>
            <a:r>
              <a:rPr lang="en-US" sz="2200" dirty="0" smtClean="0">
                <a:solidFill>
                  <a:schemeClr val="tx1"/>
                </a:solidFill>
              </a:rPr>
              <a:t>S</a:t>
            </a:r>
            <a:r>
              <a:rPr lang="en-US" sz="2200" baseline="-25000" dirty="0" smtClean="0">
                <a:solidFill>
                  <a:schemeClr val="tx1"/>
                </a:solidFill>
              </a:rPr>
              <a:t>u</a:t>
            </a:r>
            <a:r>
              <a:rPr lang="tr-TR" sz="2200" dirty="0" smtClean="0">
                <a:solidFill>
                  <a:schemeClr val="tx1"/>
                </a:solidFill>
              </a:rPr>
              <a:t>&gt;</a:t>
            </a:r>
            <a:r>
              <a:rPr lang="en-US" sz="2200" dirty="0" smtClean="0">
                <a:solidFill>
                  <a:schemeClr val="tx1"/>
                </a:solidFill>
              </a:rPr>
              <a:t>250kPa</a:t>
            </a:r>
            <a:r>
              <a:rPr lang="tr-TR" sz="2200" dirty="0" smtClean="0">
                <a:solidFill>
                  <a:schemeClr val="tx1"/>
                </a:solidFill>
              </a:rPr>
              <a:t>, material is considered as an intermediate geomaterial between soil and rock and  the above eqn. is not valid). </a:t>
            </a: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5" name="Picture 3"/>
          <p:cNvPicPr>
            <a:picLocks noChangeAspect="1" noChangeArrowheads="1"/>
          </p:cNvPicPr>
          <p:nvPr/>
        </p:nvPicPr>
        <p:blipFill>
          <a:blip r:embed="rId3" cstate="print"/>
          <a:srcRect/>
          <a:stretch>
            <a:fillRect/>
          </a:stretch>
        </p:blipFill>
        <p:spPr bwMode="auto">
          <a:xfrm>
            <a:off x="990600" y="2667000"/>
            <a:ext cx="6991350" cy="2236893"/>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3429000" y="2133600"/>
            <a:ext cx="1333500" cy="549618"/>
          </a:xfrm>
          <a:prstGeom prst="rect">
            <a:avLst/>
          </a:prstGeom>
          <a:noFill/>
          <a:ln w="9525">
            <a:noFill/>
            <a:miter lim="800000"/>
            <a:headEnd/>
            <a:tailEnd/>
          </a:ln>
        </p:spPr>
      </p:pic>
    </p:spTree>
    <p:extLst>
      <p:ext uri="{BB962C8B-B14F-4D97-AF65-F5344CB8AC3E}">
        <p14:creationId xmlns:p14="http://schemas.microsoft.com/office/powerpoint/2010/main" val="3518398016"/>
      </p:ext>
    </p:extLst>
  </p:cSld>
  <p:clrMapOvr>
    <a:masterClrMapping/>
  </p:clrMapOvr>
  <p:transition>
    <p:wip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5943600"/>
          </a:xfrm>
        </p:spPr>
        <p:txBody>
          <a:bodyPr>
            <a:noAutofit/>
          </a:bodyPr>
          <a:lstStyle/>
          <a:p>
            <a:r>
              <a:rPr lang="tr-TR" b="1" dirty="0" smtClean="0">
                <a:solidFill>
                  <a:schemeClr val="tx1"/>
                </a:solidFill>
                <a:latin typeface="Arial" pitchFamily="34" charset="0"/>
                <a:cs typeface="Arial" pitchFamily="34" charset="0"/>
              </a:rPr>
              <a:t>Toe bearing (end bearing) for drilled shafts in cohesive soils (clayey soils)</a:t>
            </a: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similar to toe bearing in sandy soils, settlement is a concern for toe bearing of large diameter deep foundations in clayey soils.  Therefore, O’Neill and Reese (1999) suggested to reduce the value of q'</a:t>
            </a:r>
            <a:r>
              <a:rPr lang="tr-TR" sz="2200" baseline="-25000" dirty="0" smtClean="0">
                <a:solidFill>
                  <a:schemeClr val="tx1"/>
                </a:solidFill>
              </a:rPr>
              <a:t>t</a:t>
            </a:r>
            <a:r>
              <a:rPr lang="tr-TR" sz="2200" dirty="0" smtClean="0">
                <a:solidFill>
                  <a:schemeClr val="tx1"/>
                </a:solidFill>
              </a:rPr>
              <a:t> to q'</a:t>
            </a:r>
            <a:r>
              <a:rPr lang="tr-TR" sz="2200" baseline="-25000" dirty="0" smtClean="0">
                <a:solidFill>
                  <a:schemeClr val="tx1"/>
                </a:solidFill>
              </a:rPr>
              <a:t>tr </a:t>
            </a:r>
            <a:r>
              <a:rPr lang="tr-TR" sz="2200" dirty="0" smtClean="0">
                <a:solidFill>
                  <a:schemeClr val="tx1"/>
                </a:solidFill>
              </a:rPr>
              <a:t>if B</a:t>
            </a:r>
            <a:r>
              <a:rPr lang="tr-TR" sz="2200" baseline="-25000" dirty="0" smtClean="0">
                <a:solidFill>
                  <a:schemeClr val="tx1"/>
                </a:solidFill>
              </a:rPr>
              <a:t>b</a:t>
            </a:r>
            <a:r>
              <a:rPr lang="tr-TR" sz="2200" dirty="0" smtClean="0">
                <a:solidFill>
                  <a:schemeClr val="tx1"/>
                </a:solidFill>
              </a:rPr>
              <a:t>&gt;190cm.</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143000" y="2819400"/>
            <a:ext cx="2909888" cy="111770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143000" y="4038600"/>
            <a:ext cx="3028950" cy="43733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143000" y="4953000"/>
            <a:ext cx="2938463" cy="424745"/>
          </a:xfrm>
          <a:prstGeom prst="rect">
            <a:avLst/>
          </a:prstGeom>
          <a:noFill/>
          <a:ln w="9525">
            <a:noFill/>
            <a:miter lim="800000"/>
            <a:headEnd/>
            <a:tailEnd/>
          </a:ln>
        </p:spPr>
      </p:pic>
      <p:sp>
        <p:nvSpPr>
          <p:cNvPr id="8" name="TextBox 7"/>
          <p:cNvSpPr txBox="1"/>
          <p:nvPr/>
        </p:nvSpPr>
        <p:spPr>
          <a:xfrm>
            <a:off x="1143000" y="4495800"/>
            <a:ext cx="3352800" cy="369332"/>
          </a:xfrm>
          <a:prstGeom prst="rect">
            <a:avLst/>
          </a:prstGeom>
          <a:noFill/>
        </p:spPr>
        <p:txBody>
          <a:bodyPr wrap="square" rtlCol="0">
            <a:spAutoFit/>
          </a:bodyPr>
          <a:lstStyle/>
          <a:p>
            <a:r>
              <a:rPr lang="tr-TR" dirty="0" smtClean="0">
                <a:solidFill>
                  <a:prstClr val="black"/>
                </a:solidFill>
              </a:rPr>
              <a:t>(B</a:t>
            </a:r>
            <a:r>
              <a:rPr lang="tr-TR" baseline="-25000" dirty="0" smtClean="0">
                <a:solidFill>
                  <a:prstClr val="black"/>
                </a:solidFill>
              </a:rPr>
              <a:t>b</a:t>
            </a:r>
            <a:r>
              <a:rPr lang="tr-TR" dirty="0" smtClean="0">
                <a:solidFill>
                  <a:prstClr val="black"/>
                </a:solidFill>
              </a:rPr>
              <a:t> and D are in meters)</a:t>
            </a:r>
            <a:endParaRPr lang="tr-TR" dirty="0">
              <a:solidFill>
                <a:prstClr val="black"/>
              </a:solidFill>
            </a:endParaRPr>
          </a:p>
        </p:txBody>
      </p:sp>
      <p:sp>
        <p:nvSpPr>
          <p:cNvPr id="9" name="Rectangle 8"/>
          <p:cNvSpPr/>
          <p:nvPr/>
        </p:nvSpPr>
        <p:spPr>
          <a:xfrm>
            <a:off x="1219200" y="5410200"/>
            <a:ext cx="1052532" cy="369332"/>
          </a:xfrm>
          <a:prstGeom prst="rect">
            <a:avLst/>
          </a:prstGeom>
        </p:spPr>
        <p:txBody>
          <a:bodyPr wrap="none">
            <a:spAutoFit/>
          </a:bodyPr>
          <a:lstStyle/>
          <a:p>
            <a:r>
              <a:rPr lang="tr-TR" dirty="0" smtClean="0">
                <a:solidFill>
                  <a:prstClr val="black"/>
                </a:solidFill>
              </a:rPr>
              <a:t>(S</a:t>
            </a:r>
            <a:r>
              <a:rPr lang="tr-TR" baseline="-25000" dirty="0" smtClean="0">
                <a:solidFill>
                  <a:prstClr val="black"/>
                </a:solidFill>
              </a:rPr>
              <a:t>u</a:t>
            </a:r>
            <a:r>
              <a:rPr lang="tr-TR" dirty="0" smtClean="0">
                <a:solidFill>
                  <a:prstClr val="black"/>
                </a:solidFill>
              </a:rPr>
              <a:t> in kPa)</a:t>
            </a:r>
            <a:endParaRPr lang="tr-TR" dirty="0">
              <a:solidFill>
                <a:prstClr val="black"/>
              </a:solidFill>
            </a:endParaRPr>
          </a:p>
        </p:txBody>
      </p:sp>
      <p:pic>
        <p:nvPicPr>
          <p:cNvPr id="1029" name="Picture 5"/>
          <p:cNvPicPr>
            <a:picLocks noChangeAspect="1" noChangeArrowheads="1"/>
          </p:cNvPicPr>
          <p:nvPr/>
        </p:nvPicPr>
        <p:blipFill>
          <a:blip r:embed="rId6" cstate="print"/>
          <a:srcRect/>
          <a:stretch>
            <a:fillRect/>
          </a:stretch>
        </p:blipFill>
        <p:spPr bwMode="auto">
          <a:xfrm>
            <a:off x="1219200" y="5791200"/>
            <a:ext cx="6715125" cy="327158"/>
          </a:xfrm>
          <a:prstGeom prst="rect">
            <a:avLst/>
          </a:prstGeom>
          <a:noFill/>
          <a:ln w="9525">
            <a:noFill/>
            <a:miter lim="800000"/>
            <a:headEnd/>
            <a:tailEnd/>
          </a:ln>
        </p:spPr>
      </p:pic>
    </p:spTree>
    <p:extLst>
      <p:ext uri="{BB962C8B-B14F-4D97-AF65-F5344CB8AC3E}">
        <p14:creationId xmlns:p14="http://schemas.microsoft.com/office/powerpoint/2010/main" val="119712694"/>
      </p:ext>
    </p:extLst>
  </p:cSld>
  <p:clrMapOvr>
    <a:masterClrMapping/>
  </p:clrMapOvr>
  <p:transition>
    <p:wip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drilled shafts in </a:t>
            </a:r>
            <a:r>
              <a:rPr lang="en-US" b="1" dirty="0" err="1" smtClean="0">
                <a:solidFill>
                  <a:schemeClr val="tx1"/>
                </a:solidFill>
                <a:latin typeface="Arial" pitchFamily="34" charset="0"/>
                <a:cs typeface="Arial" pitchFamily="34" charset="0"/>
              </a:rPr>
              <a:t>cohesionless</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soils</a:t>
            </a: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latin typeface="Symbol" pitchFamily="18" charset="2"/>
              </a:rPr>
              <a:t> </a:t>
            </a:r>
            <a:r>
              <a:rPr lang="tr-TR" sz="2200" dirty="0" smtClean="0">
                <a:solidFill>
                  <a:schemeClr val="tx1"/>
                </a:solidFill>
                <a:latin typeface="Symbol" pitchFamily="18" charset="2"/>
              </a:rPr>
              <a:t>b </a:t>
            </a:r>
            <a:r>
              <a:rPr lang="tr-TR" sz="2200" dirty="0" smtClean="0">
                <a:solidFill>
                  <a:schemeClr val="tx1"/>
                </a:solidFill>
              </a:rPr>
              <a:t>method is used:                 , where </a:t>
            </a:r>
            <a:r>
              <a:rPr lang="tr-TR" sz="2200" dirty="0" smtClean="0">
                <a:solidFill>
                  <a:schemeClr val="tx1"/>
                </a:solidFill>
                <a:latin typeface="Symbol" pitchFamily="18" charset="2"/>
              </a:rPr>
              <a:t>s</a:t>
            </a:r>
            <a:r>
              <a:rPr lang="tr-TR" sz="2200" dirty="0" smtClean="0">
                <a:solidFill>
                  <a:schemeClr val="tx1"/>
                </a:solidFill>
              </a:rPr>
              <a:t>'</a:t>
            </a:r>
            <a:r>
              <a:rPr lang="tr-TR" sz="2200" baseline="-25000" dirty="0" smtClean="0">
                <a:solidFill>
                  <a:schemeClr val="tx1"/>
                </a:solidFill>
              </a:rPr>
              <a:t>z</a:t>
            </a:r>
            <a:r>
              <a:rPr lang="tr-TR" sz="2200" dirty="0" smtClean="0">
                <a:solidFill>
                  <a:schemeClr val="tx1"/>
                </a:solidFill>
              </a:rPr>
              <a:t> is the effective overburden stress at the midpoint of each layer. </a:t>
            </a:r>
            <a:endParaRPr lang="tr-TR" sz="2200" dirty="0" smtClean="0">
              <a:solidFill>
                <a:schemeClr val="tx1"/>
              </a:solidFill>
              <a:latin typeface="Symbol" pitchFamily="18" charset="2"/>
            </a:endParaRPr>
          </a:p>
          <a:p>
            <a:pPr algn="just"/>
            <a:endParaRPr lang="tr-TR" sz="2200" dirty="0" smtClean="0">
              <a:solidFill>
                <a:schemeClr val="tx1"/>
              </a:solidFill>
            </a:endParaRPr>
          </a:p>
          <a:p>
            <a:pPr algn="just">
              <a:buFont typeface="Courier New" pitchFamily="49" charset="0"/>
              <a:buChar char="o"/>
            </a:pPr>
            <a:r>
              <a:rPr lang="tr-TR" sz="2200" dirty="0" smtClean="0">
                <a:solidFill>
                  <a:schemeClr val="tx1"/>
                </a:solidFill>
              </a:rPr>
              <a:t> there are couple of ways to determine the value of </a:t>
            </a:r>
            <a:r>
              <a:rPr lang="tr-TR" sz="2200" dirty="0" smtClean="0">
                <a:solidFill>
                  <a:schemeClr val="tx1"/>
                </a:solidFill>
                <a:latin typeface="Symbol" pitchFamily="18" charset="2"/>
              </a:rPr>
              <a:t>b </a:t>
            </a:r>
            <a:r>
              <a:rPr lang="tr-TR" sz="2200" dirty="0" smtClean="0">
                <a:solidFill>
                  <a:schemeClr val="tx1"/>
                </a:solidFill>
              </a:rPr>
              <a:t>depending on the soil type: </a:t>
            </a:r>
            <a:endParaRPr lang="en-US" sz="2200" dirty="0" smtClean="0">
              <a:solidFill>
                <a:schemeClr val="tx1"/>
              </a:solidFill>
            </a:endParaRPr>
          </a:p>
          <a:p>
            <a:pPr algn="just"/>
            <a:endParaRPr lang="tr-TR" sz="2200" dirty="0" smtClean="0">
              <a:solidFill>
                <a:schemeClr val="tx1"/>
              </a:solidFill>
            </a:endParaRPr>
          </a:p>
          <a:p>
            <a:pPr marL="457200" indent="-457200" algn="just">
              <a:buAutoNum type="arabicParenR"/>
            </a:pPr>
            <a:r>
              <a:rPr lang="tr-TR" sz="2200" dirty="0" smtClean="0">
                <a:solidFill>
                  <a:schemeClr val="tx1"/>
                </a:solidFill>
              </a:rPr>
              <a:t>using the general method: </a:t>
            </a:r>
            <a:r>
              <a:rPr lang="tr-TR" sz="2200" b="1" dirty="0" smtClean="0">
                <a:solidFill>
                  <a:schemeClr val="tx1"/>
                </a:solidFill>
                <a:latin typeface="Symbol" pitchFamily="18" charset="2"/>
              </a:rPr>
              <a:t>b</a:t>
            </a:r>
            <a:r>
              <a:rPr lang="tr-TR" sz="2200" b="1" dirty="0" smtClean="0">
                <a:solidFill>
                  <a:schemeClr val="tx1"/>
                </a:solidFill>
              </a:rPr>
              <a:t>=K</a:t>
            </a:r>
            <a:r>
              <a:rPr lang="tr-TR" sz="2200" b="1" baseline="-25000" dirty="0" smtClean="0">
                <a:solidFill>
                  <a:schemeClr val="tx1"/>
                </a:solidFill>
              </a:rPr>
              <a:t>o</a:t>
            </a:r>
            <a:r>
              <a:rPr lang="tr-TR" sz="2200" b="1" dirty="0" smtClean="0">
                <a:solidFill>
                  <a:schemeClr val="tx1"/>
                </a:solidFill>
              </a:rPr>
              <a:t> .(K/K</a:t>
            </a:r>
            <a:r>
              <a:rPr lang="tr-TR" sz="2200" b="1" baseline="-25000" dirty="0" smtClean="0">
                <a:solidFill>
                  <a:schemeClr val="tx1"/>
                </a:solidFill>
              </a:rPr>
              <a:t>o</a:t>
            </a:r>
            <a:r>
              <a:rPr lang="tr-TR" sz="2200" b="1" dirty="0" smtClean="0">
                <a:solidFill>
                  <a:schemeClr val="tx1"/>
                </a:solidFill>
              </a:rPr>
              <a:t>). tan[</a:t>
            </a:r>
            <a:r>
              <a:rPr lang="tr-TR" sz="2200" b="1" dirty="0" smtClean="0">
                <a:solidFill>
                  <a:schemeClr val="tx1"/>
                </a:solidFill>
                <a:latin typeface="Symbol" pitchFamily="18" charset="2"/>
              </a:rPr>
              <a:t>f</a:t>
            </a:r>
            <a:r>
              <a:rPr lang="tr-TR" sz="2200" b="1" dirty="0" smtClean="0">
                <a:solidFill>
                  <a:schemeClr val="tx1"/>
                </a:solidFill>
              </a:rPr>
              <a:t>'.(</a:t>
            </a:r>
            <a:r>
              <a:rPr lang="tr-TR" sz="2200" b="1" dirty="0" smtClean="0">
                <a:solidFill>
                  <a:schemeClr val="tx1"/>
                </a:solidFill>
                <a:latin typeface="Symbol" pitchFamily="18" charset="2"/>
              </a:rPr>
              <a:t>f</a:t>
            </a:r>
            <a:r>
              <a:rPr lang="tr-TR" sz="2200" b="1" baseline="-25000" dirty="0" smtClean="0">
                <a:solidFill>
                  <a:schemeClr val="tx1"/>
                </a:solidFill>
              </a:rPr>
              <a:t>f</a:t>
            </a:r>
            <a:r>
              <a:rPr lang="tr-TR" sz="2200" b="1" dirty="0" smtClean="0">
                <a:solidFill>
                  <a:schemeClr val="tx1"/>
                </a:solidFill>
              </a:rPr>
              <a:t> /</a:t>
            </a:r>
            <a:r>
              <a:rPr lang="tr-TR" sz="2200" b="1" dirty="0" smtClean="0">
                <a:solidFill>
                  <a:schemeClr val="tx1"/>
                </a:solidFill>
                <a:latin typeface="Symbol" pitchFamily="18" charset="2"/>
              </a:rPr>
              <a:t>f</a:t>
            </a:r>
            <a:r>
              <a:rPr lang="tr-TR" sz="2200" b="1" dirty="0" smtClean="0">
                <a:solidFill>
                  <a:schemeClr val="tx1"/>
                </a:solidFill>
              </a:rPr>
              <a:t>')] </a:t>
            </a:r>
            <a:r>
              <a:rPr lang="tr-TR" sz="2200" dirty="0" smtClean="0">
                <a:solidFill>
                  <a:schemeClr val="tx1"/>
                </a:solidFill>
              </a:rPr>
              <a:t>for all cohesionless soils,</a:t>
            </a:r>
            <a:endParaRPr lang="en-US" sz="2200" dirty="0" smtClean="0">
              <a:solidFill>
                <a:schemeClr val="tx1"/>
              </a:solidFill>
            </a:endParaRPr>
          </a:p>
          <a:p>
            <a:pPr marL="457200" indent="-457200" algn="just">
              <a:buAutoNum type="arabicParenR"/>
            </a:pPr>
            <a:endParaRPr lang="tr-TR" sz="2200" dirty="0" smtClean="0">
              <a:solidFill>
                <a:schemeClr val="tx1"/>
              </a:solidFill>
            </a:endParaRPr>
          </a:p>
          <a:p>
            <a:pPr marL="457200" indent="-457200" algn="just">
              <a:buAutoNum type="arabicParenR"/>
            </a:pPr>
            <a:r>
              <a:rPr lang="tr-TR" sz="2200" dirty="0" smtClean="0">
                <a:solidFill>
                  <a:schemeClr val="tx1"/>
                </a:solidFill>
              </a:rPr>
              <a:t>using </a:t>
            </a:r>
            <a:r>
              <a:rPr lang="en-US" sz="2200" dirty="0" smtClean="0">
                <a:solidFill>
                  <a:schemeClr val="tx1"/>
                </a:solidFill>
              </a:rPr>
              <a:t> O’Neill and Reese (1999) equation for </a:t>
            </a:r>
            <a:r>
              <a:rPr lang="en-US" sz="2200" u="sng" dirty="0" smtClean="0">
                <a:solidFill>
                  <a:schemeClr val="tx1"/>
                </a:solidFill>
              </a:rPr>
              <a:t>sands </a:t>
            </a:r>
          </a:p>
          <a:p>
            <a:pPr marL="457200" indent="-457200" algn="just"/>
            <a:r>
              <a:rPr lang="en-US" sz="2200" dirty="0" smtClean="0">
                <a:solidFill>
                  <a:schemeClr val="tx1"/>
                </a:solidFill>
              </a:rPr>
              <a:t>        if N</a:t>
            </a:r>
            <a:r>
              <a:rPr lang="en-US" sz="2200" baseline="-25000" dirty="0" smtClean="0">
                <a:solidFill>
                  <a:schemeClr val="tx1"/>
                </a:solidFill>
              </a:rPr>
              <a:t>60</a:t>
            </a:r>
            <a:r>
              <a:rPr lang="en-US" sz="2200" dirty="0" smtClean="0">
                <a:solidFill>
                  <a:schemeClr val="tx1"/>
                </a:solidFill>
              </a:rPr>
              <a:t>≥15,  </a:t>
            </a:r>
            <a:r>
              <a:rPr lang="tr-TR" sz="2200" b="1" dirty="0" smtClean="0">
                <a:solidFill>
                  <a:schemeClr val="tx1"/>
                </a:solidFill>
                <a:latin typeface="Symbol" pitchFamily="18" charset="2"/>
              </a:rPr>
              <a:t>b</a:t>
            </a:r>
            <a:r>
              <a:rPr lang="tr-TR" sz="2200" b="1" dirty="0" smtClean="0">
                <a:solidFill>
                  <a:schemeClr val="tx1"/>
                </a:solidFill>
              </a:rPr>
              <a:t>=</a:t>
            </a:r>
            <a:r>
              <a:rPr lang="en-US" sz="2200" b="1" dirty="0" smtClean="0">
                <a:solidFill>
                  <a:schemeClr val="tx1"/>
                </a:solidFill>
              </a:rPr>
              <a:t>1.5-0.245 √z </a:t>
            </a:r>
            <a:r>
              <a:rPr lang="en-US" sz="2200" dirty="0" smtClean="0">
                <a:solidFill>
                  <a:schemeClr val="tx1"/>
                </a:solidFill>
              </a:rPr>
              <a:t>, where z is depth to the midpoint of soil layer (m),</a:t>
            </a:r>
          </a:p>
          <a:p>
            <a:pPr marL="457200" indent="-457200" algn="just"/>
            <a:r>
              <a:rPr lang="en-US" sz="2200" dirty="0" smtClean="0">
                <a:solidFill>
                  <a:schemeClr val="tx1"/>
                </a:solidFill>
              </a:rPr>
              <a:t>        if N</a:t>
            </a:r>
            <a:r>
              <a:rPr lang="en-US" sz="2200" baseline="-25000" dirty="0" smtClean="0">
                <a:solidFill>
                  <a:schemeClr val="tx1"/>
                </a:solidFill>
              </a:rPr>
              <a:t>60</a:t>
            </a:r>
            <a:r>
              <a:rPr lang="en-US" sz="2200" dirty="0" smtClean="0">
                <a:solidFill>
                  <a:schemeClr val="tx1"/>
                </a:solidFill>
              </a:rPr>
              <a:t>&lt;15,  </a:t>
            </a:r>
            <a:r>
              <a:rPr lang="tr-TR" sz="2200" b="1" dirty="0" smtClean="0">
                <a:solidFill>
                  <a:schemeClr val="tx1"/>
                </a:solidFill>
                <a:latin typeface="Symbol" pitchFamily="18" charset="2"/>
              </a:rPr>
              <a:t>b</a:t>
            </a:r>
            <a:r>
              <a:rPr lang="tr-TR" sz="2200" b="1" dirty="0" smtClean="0">
                <a:solidFill>
                  <a:schemeClr val="tx1"/>
                </a:solidFill>
              </a:rPr>
              <a:t>=</a:t>
            </a:r>
            <a:r>
              <a:rPr lang="en-US" sz="2200" dirty="0" smtClean="0">
                <a:solidFill>
                  <a:schemeClr val="tx1"/>
                </a:solidFill>
              </a:rPr>
              <a:t> </a:t>
            </a:r>
            <a:r>
              <a:rPr lang="en-US" sz="2200" b="1" dirty="0" smtClean="0">
                <a:solidFill>
                  <a:schemeClr val="tx1"/>
                </a:solidFill>
              </a:rPr>
              <a:t>N</a:t>
            </a:r>
            <a:r>
              <a:rPr lang="en-US" sz="2200" b="1" baseline="-25000" dirty="0" smtClean="0">
                <a:solidFill>
                  <a:schemeClr val="tx1"/>
                </a:solidFill>
              </a:rPr>
              <a:t>60</a:t>
            </a:r>
            <a:r>
              <a:rPr lang="en-US" sz="2200" b="1" dirty="0" smtClean="0">
                <a:solidFill>
                  <a:schemeClr val="tx1"/>
                </a:solidFill>
              </a:rPr>
              <a:t>/15  x (1.5-0.245 √z)</a:t>
            </a:r>
            <a:endParaRPr lang="en-US" sz="2200" dirty="0" smtClean="0">
              <a:solidFill>
                <a:schemeClr val="tx1"/>
              </a:solidFill>
            </a:endParaRPr>
          </a:p>
          <a:p>
            <a:pPr marL="457200" indent="-457200" algn="just"/>
            <a:endParaRPr lang="tr-TR" sz="2200" b="1" dirty="0" smtClean="0">
              <a:solidFill>
                <a:schemeClr val="tx1"/>
              </a:solidFill>
            </a:endParaRPr>
          </a:p>
          <a:p>
            <a:pPr marL="457200" indent="-457200" algn="just">
              <a:buAutoNum type="arabicParenR" startAt="3"/>
            </a:pPr>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4" name="Picture 2"/>
          <p:cNvPicPr>
            <a:picLocks noChangeAspect="1" noChangeArrowheads="1"/>
          </p:cNvPicPr>
          <p:nvPr/>
        </p:nvPicPr>
        <p:blipFill>
          <a:blip r:embed="rId3" cstate="print"/>
          <a:srcRect/>
          <a:stretch>
            <a:fillRect/>
          </a:stretch>
        </p:blipFill>
        <p:spPr bwMode="auto">
          <a:xfrm>
            <a:off x="2819400" y="1219200"/>
            <a:ext cx="1143000" cy="489857"/>
          </a:xfrm>
          <a:prstGeom prst="rect">
            <a:avLst/>
          </a:prstGeom>
          <a:noFill/>
          <a:ln w="9525">
            <a:noFill/>
            <a:miter lim="800000"/>
            <a:headEnd/>
            <a:tailEnd/>
          </a:ln>
        </p:spPr>
      </p:pic>
    </p:spTree>
    <p:extLst>
      <p:ext uri="{BB962C8B-B14F-4D97-AF65-F5344CB8AC3E}">
        <p14:creationId xmlns:p14="http://schemas.microsoft.com/office/powerpoint/2010/main" val="2009929911"/>
      </p:ext>
    </p:extLst>
  </p:cSld>
  <p:clrMapOvr>
    <a:masterClrMapping/>
  </p:clrMapOvr>
  <p:transition>
    <p:wip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drilled shafts in </a:t>
            </a:r>
            <a:r>
              <a:rPr lang="en-US" b="1" dirty="0" err="1" smtClean="0">
                <a:solidFill>
                  <a:schemeClr val="tx1"/>
                </a:solidFill>
                <a:latin typeface="Arial" pitchFamily="34" charset="0"/>
                <a:cs typeface="Arial" pitchFamily="34" charset="0"/>
              </a:rPr>
              <a:t>cohesionless</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soils</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marL="457200" indent="-457200" algn="just">
              <a:buFont typeface="+mj-lt"/>
              <a:buAutoNum type="arabicParenR" startAt="3"/>
            </a:pPr>
            <a:r>
              <a:rPr lang="tr-TR" sz="2200" dirty="0" smtClean="0">
                <a:solidFill>
                  <a:schemeClr val="tx1"/>
                </a:solidFill>
              </a:rPr>
              <a:t>using </a:t>
            </a:r>
            <a:r>
              <a:rPr lang="en-US" sz="2200" dirty="0" smtClean="0">
                <a:solidFill>
                  <a:schemeClr val="tx1"/>
                </a:solidFill>
              </a:rPr>
              <a:t> Rollins et al.(1997) equation for </a:t>
            </a:r>
            <a:r>
              <a:rPr lang="en-US" sz="2200" u="sng" dirty="0" smtClean="0">
                <a:solidFill>
                  <a:schemeClr val="tx1"/>
                </a:solidFill>
              </a:rPr>
              <a:t>gravely soils</a:t>
            </a:r>
            <a:endParaRPr lang="en-US" sz="2200" dirty="0" smtClean="0">
              <a:solidFill>
                <a:schemeClr val="tx1"/>
              </a:solidFill>
            </a:endParaRPr>
          </a:p>
          <a:p>
            <a:pPr marL="457200" indent="-457200" algn="just"/>
            <a:r>
              <a:rPr lang="en-US" sz="2200" dirty="0" smtClean="0">
                <a:solidFill>
                  <a:schemeClr val="tx1"/>
                </a:solidFill>
              </a:rPr>
              <a:t>		if  more than 50% of the grains are gravel: </a:t>
            </a:r>
            <a:r>
              <a:rPr lang="tr-TR" sz="2200" b="1" dirty="0" smtClean="0">
                <a:solidFill>
                  <a:schemeClr val="tx1"/>
                </a:solidFill>
                <a:latin typeface="Symbol" pitchFamily="18" charset="2"/>
              </a:rPr>
              <a:t>b</a:t>
            </a:r>
            <a:r>
              <a:rPr lang="tr-TR" sz="2200" b="1" dirty="0" smtClean="0">
                <a:solidFill>
                  <a:schemeClr val="tx1"/>
                </a:solidFill>
              </a:rPr>
              <a:t>=</a:t>
            </a:r>
            <a:r>
              <a:rPr lang="en-US" sz="2200" dirty="0" smtClean="0">
                <a:solidFill>
                  <a:schemeClr val="tx1"/>
                </a:solidFill>
              </a:rPr>
              <a:t> </a:t>
            </a:r>
            <a:r>
              <a:rPr lang="en-US" sz="2200" b="1" dirty="0" smtClean="0">
                <a:solidFill>
                  <a:schemeClr val="tx1"/>
                </a:solidFill>
              </a:rPr>
              <a:t>3.4* e</a:t>
            </a:r>
            <a:r>
              <a:rPr lang="en-US" sz="2400" b="1" baseline="30000" dirty="0" smtClean="0">
                <a:solidFill>
                  <a:schemeClr val="tx1"/>
                </a:solidFill>
              </a:rPr>
              <a:t>(-0.085 z)  </a:t>
            </a:r>
            <a:r>
              <a:rPr lang="en-US" sz="2400" b="1" dirty="0" smtClean="0">
                <a:solidFill>
                  <a:schemeClr val="tx1"/>
                </a:solidFill>
              </a:rPr>
              <a:t>   </a:t>
            </a:r>
            <a:r>
              <a:rPr lang="en-US" sz="2400" dirty="0" smtClean="0">
                <a:solidFill>
                  <a:schemeClr val="tx1"/>
                </a:solidFill>
              </a:rPr>
              <a:t>0.25 ≤ </a:t>
            </a:r>
            <a:r>
              <a:rPr lang="en-US" sz="2400" dirty="0" smtClean="0">
                <a:solidFill>
                  <a:schemeClr val="tx1"/>
                </a:solidFill>
                <a:latin typeface="Symbol" pitchFamily="18" charset="2"/>
              </a:rPr>
              <a:t>b </a:t>
            </a:r>
            <a:r>
              <a:rPr lang="en-US" sz="2400" dirty="0" smtClean="0">
                <a:solidFill>
                  <a:schemeClr val="tx1"/>
                </a:solidFill>
              </a:rPr>
              <a:t>≤ 3 </a:t>
            </a:r>
            <a:endParaRPr lang="tr-TR" sz="2400" u="sng" baseline="30000" dirty="0" smtClean="0">
              <a:solidFill>
                <a:schemeClr val="tx1"/>
              </a:solidFill>
            </a:endParaRPr>
          </a:p>
          <a:p>
            <a:pPr marL="457200" indent="-457200" algn="just"/>
            <a:r>
              <a:rPr lang="en-US" sz="2200" b="1" dirty="0" smtClean="0">
                <a:solidFill>
                  <a:schemeClr val="tx1"/>
                </a:solidFill>
              </a:rPr>
              <a:t>      	 </a:t>
            </a:r>
            <a:r>
              <a:rPr lang="en-US" sz="2200" dirty="0" smtClean="0">
                <a:solidFill>
                  <a:schemeClr val="tx1"/>
                </a:solidFill>
              </a:rPr>
              <a:t>if  25-50% of the grains are gravel: </a:t>
            </a:r>
            <a:r>
              <a:rPr lang="tr-TR" sz="2200" b="1" dirty="0" smtClean="0">
                <a:solidFill>
                  <a:schemeClr val="tx1"/>
                </a:solidFill>
                <a:latin typeface="Symbol" pitchFamily="18" charset="2"/>
              </a:rPr>
              <a:t>b</a:t>
            </a:r>
            <a:r>
              <a:rPr lang="tr-TR" sz="2200" b="1" dirty="0" smtClean="0">
                <a:solidFill>
                  <a:schemeClr val="tx1"/>
                </a:solidFill>
              </a:rPr>
              <a:t>=</a:t>
            </a:r>
            <a:r>
              <a:rPr lang="en-US" sz="2200" b="1" dirty="0" smtClean="0">
                <a:solidFill>
                  <a:schemeClr val="tx1"/>
                </a:solidFill>
              </a:rPr>
              <a:t> 2 - 0.15* z</a:t>
            </a:r>
            <a:r>
              <a:rPr lang="en-US" sz="2400" b="1" baseline="30000" dirty="0" smtClean="0">
                <a:solidFill>
                  <a:schemeClr val="tx1"/>
                </a:solidFill>
              </a:rPr>
              <a:t>0.75  </a:t>
            </a:r>
            <a:r>
              <a:rPr lang="en-US" sz="2400" b="1" dirty="0" smtClean="0">
                <a:solidFill>
                  <a:schemeClr val="tx1"/>
                </a:solidFill>
              </a:rPr>
              <a:t>   </a:t>
            </a:r>
          </a:p>
          <a:p>
            <a:pPr marL="457200" indent="-457200" algn="just"/>
            <a:r>
              <a:rPr lang="en-US" sz="2400" b="1" dirty="0" smtClean="0">
                <a:solidFill>
                  <a:schemeClr val="tx1"/>
                </a:solidFill>
              </a:rPr>
              <a:t>	</a:t>
            </a:r>
            <a:r>
              <a:rPr lang="en-US" sz="2400" dirty="0" smtClean="0">
                <a:solidFill>
                  <a:schemeClr val="tx1"/>
                </a:solidFill>
              </a:rPr>
              <a:t>0.25 ≤ </a:t>
            </a:r>
            <a:r>
              <a:rPr lang="en-US" sz="2400" dirty="0" smtClean="0">
                <a:solidFill>
                  <a:schemeClr val="tx1"/>
                </a:solidFill>
                <a:latin typeface="Symbol" pitchFamily="18" charset="2"/>
              </a:rPr>
              <a:t>b </a:t>
            </a:r>
            <a:r>
              <a:rPr lang="en-US" sz="2400" dirty="0" smtClean="0">
                <a:solidFill>
                  <a:schemeClr val="tx1"/>
                </a:solidFill>
              </a:rPr>
              <a:t>≤ 1.8</a:t>
            </a:r>
          </a:p>
          <a:p>
            <a:pPr marL="457200" indent="-457200" algn="just"/>
            <a:endParaRPr lang="en-US" sz="2400" b="1" dirty="0" smtClean="0">
              <a:solidFill>
                <a:schemeClr val="tx1"/>
              </a:solidFill>
            </a:endParaRPr>
          </a:p>
          <a:p>
            <a:pPr marL="457200" indent="-457200" algn="just">
              <a:buFont typeface="+mj-lt"/>
              <a:buAutoNum type="arabicParenR" startAt="4"/>
            </a:pPr>
            <a:r>
              <a:rPr lang="en-US" sz="2200" dirty="0" err="1" smtClean="0">
                <a:solidFill>
                  <a:schemeClr val="tx1"/>
                </a:solidFill>
              </a:rPr>
              <a:t>Fellenius</a:t>
            </a:r>
            <a:r>
              <a:rPr lang="en-US" sz="2200" dirty="0" smtClean="0">
                <a:solidFill>
                  <a:schemeClr val="tx1"/>
                </a:solidFill>
              </a:rPr>
              <a:t> (1999) suggests to use </a:t>
            </a:r>
            <a:r>
              <a:rPr lang="en-US" sz="2200" dirty="0" smtClean="0">
                <a:solidFill>
                  <a:schemeClr val="tx1"/>
                </a:solidFill>
                <a:latin typeface="Symbol" pitchFamily="18" charset="2"/>
              </a:rPr>
              <a:t>b</a:t>
            </a:r>
            <a:r>
              <a:rPr lang="en-US" sz="2200" dirty="0" smtClean="0">
                <a:solidFill>
                  <a:schemeClr val="tx1"/>
                </a:solidFill>
              </a:rPr>
              <a:t> values between 0.27 and 0.5 for silts</a:t>
            </a:r>
          </a:p>
          <a:p>
            <a:pPr marL="457200" indent="-457200" algn="just"/>
            <a:endParaRPr lang="tr-TR" sz="2200" b="1" dirty="0" smtClean="0">
              <a:solidFill>
                <a:schemeClr val="tx1"/>
              </a:solidFill>
            </a:endParaRPr>
          </a:p>
          <a:p>
            <a:pPr marL="457200" indent="-457200" algn="just">
              <a:buAutoNum type="arabicParenR" startAt="3"/>
            </a:pPr>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2718780100"/>
      </p:ext>
    </p:extLst>
  </p:cSld>
  <p:clrMapOvr>
    <a:masterClrMapping/>
  </p:clrMapOvr>
  <p:transition>
    <p:wip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drilled shafts in </a:t>
            </a:r>
            <a:r>
              <a:rPr lang="en-US" b="1" dirty="0" smtClean="0">
                <a:solidFill>
                  <a:schemeClr val="tx1"/>
                </a:solidFill>
                <a:latin typeface="Arial" pitchFamily="34" charset="0"/>
                <a:cs typeface="Arial" pitchFamily="34" charset="0"/>
              </a:rPr>
              <a:t>cohesive </a:t>
            </a:r>
            <a:r>
              <a:rPr lang="tr-TR" b="1" dirty="0" smtClean="0">
                <a:solidFill>
                  <a:schemeClr val="tx1"/>
                </a:solidFill>
                <a:latin typeface="Arial" pitchFamily="34" charset="0"/>
                <a:cs typeface="Arial" pitchFamily="34" charset="0"/>
              </a:rPr>
              <a:t>soils</a:t>
            </a:r>
            <a:r>
              <a:rPr lang="en-US" b="1" dirty="0" smtClean="0">
                <a:solidFill>
                  <a:schemeClr val="tx1"/>
                </a:solidFill>
                <a:latin typeface="Arial" pitchFamily="34" charset="0"/>
                <a:cs typeface="Arial" pitchFamily="34" charset="0"/>
              </a:rPr>
              <a:t> (clayey soils)</a:t>
            </a:r>
            <a:endParaRPr lang="tr-TR" b="1" dirty="0" smtClean="0">
              <a:solidFill>
                <a:schemeClr val="tx1"/>
              </a:solidFill>
              <a:latin typeface="Arial" pitchFamily="34" charset="0"/>
              <a:cs typeface="Arial" pitchFamily="34" charset="0"/>
            </a:endParaRP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similar to the piles in cohesive soils, </a:t>
            </a:r>
            <a:r>
              <a:rPr lang="en-US" sz="2200" dirty="0" smtClean="0">
                <a:solidFill>
                  <a:schemeClr val="tx1"/>
                </a:solidFill>
                <a:latin typeface="Symbol" pitchFamily="18" charset="2"/>
              </a:rPr>
              <a:t>a</a:t>
            </a:r>
            <a:r>
              <a:rPr lang="en-US" sz="2200" dirty="0" smtClean="0">
                <a:solidFill>
                  <a:schemeClr val="tx1"/>
                </a:solidFill>
              </a:rPr>
              <a:t> method is used for estimating the side friction resistance of drilled shafts in clayey soils.</a:t>
            </a:r>
          </a:p>
          <a:p>
            <a:pPr algn="just"/>
            <a:endParaRPr lang="en-US" sz="2200" dirty="0" smtClean="0">
              <a:solidFill>
                <a:schemeClr val="tx1"/>
              </a:solidFill>
            </a:endParaRPr>
          </a:p>
          <a:p>
            <a:pPr algn="just">
              <a:buFont typeface="Courier New" pitchFamily="49" charset="0"/>
              <a:buChar char="o"/>
            </a:pPr>
            <a:r>
              <a:rPr lang="en-US" sz="2200" dirty="0" smtClean="0">
                <a:solidFill>
                  <a:schemeClr val="tx1"/>
                </a:solidFill>
              </a:rPr>
              <a:t> remember that </a:t>
            </a:r>
            <a:r>
              <a:rPr lang="tr-TR" sz="2200" dirty="0" smtClean="0">
                <a:solidFill>
                  <a:schemeClr val="tx1"/>
                </a:solidFill>
              </a:rPr>
              <a:t>this is a total stress analysis method, </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en-US" sz="2200" dirty="0" smtClean="0">
                <a:solidFill>
                  <a:schemeClr val="tx1"/>
                </a:solidFill>
              </a:rPr>
              <a:t> the values of </a:t>
            </a:r>
            <a:r>
              <a:rPr lang="en-US" sz="2200" dirty="0" smtClean="0">
                <a:solidFill>
                  <a:schemeClr val="tx1"/>
                </a:solidFill>
                <a:latin typeface="Symbol" pitchFamily="18" charset="2"/>
              </a:rPr>
              <a:t>a</a:t>
            </a:r>
            <a:r>
              <a:rPr lang="en-US" sz="2200" dirty="0" smtClean="0">
                <a:solidFill>
                  <a:schemeClr val="tx1"/>
                </a:solidFill>
              </a:rPr>
              <a:t> can be predicted either from the </a:t>
            </a:r>
            <a:r>
              <a:rPr lang="en-US" sz="2200" dirty="0" err="1" smtClean="0">
                <a:solidFill>
                  <a:schemeClr val="tx1"/>
                </a:solidFill>
              </a:rPr>
              <a:t>Kulhawy</a:t>
            </a:r>
            <a:r>
              <a:rPr lang="en-US" sz="2200" dirty="0" smtClean="0">
                <a:solidFill>
                  <a:schemeClr val="tx1"/>
                </a:solidFill>
              </a:rPr>
              <a:t> and Jackson (1989) curve (Fig. 14.14 in your book) or from suggested methodology by O’Neill and Reese (1999) .</a:t>
            </a: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4" name="Picture 5"/>
          <p:cNvPicPr>
            <a:picLocks noChangeAspect="1" noChangeArrowheads="1"/>
          </p:cNvPicPr>
          <p:nvPr/>
        </p:nvPicPr>
        <p:blipFill>
          <a:blip r:embed="rId3" cstate="print"/>
          <a:srcRect/>
          <a:stretch>
            <a:fillRect/>
          </a:stretch>
        </p:blipFill>
        <p:spPr bwMode="auto">
          <a:xfrm>
            <a:off x="762000" y="3429000"/>
            <a:ext cx="1219199" cy="507451"/>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2590800" y="3124200"/>
            <a:ext cx="4800600" cy="1018637"/>
          </a:xfrm>
          <a:prstGeom prst="rect">
            <a:avLst/>
          </a:prstGeom>
          <a:noFill/>
          <a:ln w="9525">
            <a:noFill/>
            <a:miter lim="800000"/>
            <a:headEnd/>
            <a:tailEnd/>
          </a:ln>
        </p:spPr>
      </p:pic>
    </p:spTree>
    <p:extLst>
      <p:ext uri="{BB962C8B-B14F-4D97-AF65-F5344CB8AC3E}">
        <p14:creationId xmlns:p14="http://schemas.microsoft.com/office/powerpoint/2010/main" val="618133898"/>
      </p:ext>
    </p:extLst>
  </p:cSld>
  <p:clrMapOvr>
    <a:masterClrMapping/>
  </p:clrMapOvr>
  <p:transition>
    <p:wip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5943600"/>
          </a:xfrm>
        </p:spPr>
        <p:txBody>
          <a:bodyPr>
            <a:noAutofit/>
          </a:bodyPr>
          <a:lstStyle/>
          <a:p>
            <a:r>
              <a:rPr lang="en-US" b="1" dirty="0" smtClean="0">
                <a:solidFill>
                  <a:schemeClr val="tx1"/>
                </a:solidFill>
                <a:latin typeface="Arial" pitchFamily="34" charset="0"/>
                <a:cs typeface="Arial" pitchFamily="34" charset="0"/>
              </a:rPr>
              <a:t>Predicting </a:t>
            </a:r>
            <a:r>
              <a:rPr lang="en-US" b="1" dirty="0" smtClean="0">
                <a:solidFill>
                  <a:schemeClr val="tx1"/>
                </a:solidFill>
                <a:latin typeface="Symbol" pitchFamily="18" charset="2"/>
                <a:cs typeface="Arial" pitchFamily="34" charset="0"/>
              </a:rPr>
              <a:t>a</a:t>
            </a:r>
            <a:r>
              <a:rPr lang="en-US" b="1" dirty="0" smtClean="0">
                <a:solidFill>
                  <a:schemeClr val="tx1"/>
                </a:solidFill>
                <a:latin typeface="Arial" pitchFamily="34" charset="0"/>
                <a:cs typeface="Arial" pitchFamily="34" charset="0"/>
              </a:rPr>
              <a:t>: </a:t>
            </a:r>
            <a:r>
              <a:rPr lang="en-US" b="1" dirty="0" err="1" smtClean="0">
                <a:solidFill>
                  <a:schemeClr val="tx1"/>
                </a:solidFill>
                <a:latin typeface="Arial" pitchFamily="34" charset="0"/>
                <a:cs typeface="Arial" pitchFamily="34" charset="0"/>
              </a:rPr>
              <a:t>Kulhawy</a:t>
            </a:r>
            <a:r>
              <a:rPr lang="en-US" b="1" dirty="0" smtClean="0">
                <a:solidFill>
                  <a:schemeClr val="tx1"/>
                </a:solidFill>
                <a:latin typeface="Arial" pitchFamily="34" charset="0"/>
                <a:cs typeface="Arial" pitchFamily="34" charset="0"/>
              </a:rPr>
              <a:t> and Jackson (1989) curve </a:t>
            </a:r>
            <a:endParaRPr lang="tr-TR" b="1" dirty="0" smtClean="0">
              <a:solidFill>
                <a:schemeClr val="tx1"/>
              </a:solidFill>
              <a:latin typeface="Arial" pitchFamily="34" charset="0"/>
              <a:cs typeface="Arial" pitchFamily="34" charset="0"/>
            </a:endParaRP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r>
              <a:rPr lang="en-US" sz="2200" dirty="0" smtClean="0">
                <a:solidFill>
                  <a:schemeClr val="tx1"/>
                </a:solidFill>
              </a:rPr>
              <a:t> </a:t>
            </a: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295400" y="838200"/>
            <a:ext cx="6143625" cy="54578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447800" y="6400800"/>
            <a:ext cx="6315075" cy="428625"/>
          </a:xfrm>
          <a:prstGeom prst="rect">
            <a:avLst/>
          </a:prstGeom>
          <a:noFill/>
          <a:ln w="9525">
            <a:noFill/>
            <a:miter lim="800000"/>
            <a:headEnd/>
            <a:tailEnd/>
          </a:ln>
        </p:spPr>
      </p:pic>
    </p:spTree>
    <p:extLst>
      <p:ext uri="{BB962C8B-B14F-4D97-AF65-F5344CB8AC3E}">
        <p14:creationId xmlns:p14="http://schemas.microsoft.com/office/powerpoint/2010/main" val="876441683"/>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Pile Types: </a:t>
            </a:r>
            <a:r>
              <a:rPr lang="en-US" b="1" dirty="0" smtClean="0">
                <a:solidFill>
                  <a:schemeClr val="tx1"/>
                </a:solidFill>
                <a:latin typeface="Arial" pitchFamily="34" charset="0"/>
                <a:cs typeface="Arial" pitchFamily="34" charset="0"/>
              </a:rPr>
              <a:t>Concrete</a:t>
            </a:r>
            <a:r>
              <a:rPr lang="tr-TR" b="1" dirty="0" smtClean="0">
                <a:solidFill>
                  <a:schemeClr val="tx1"/>
                </a:solidFill>
                <a:latin typeface="Arial" pitchFamily="34" charset="0"/>
                <a:cs typeface="Arial" pitchFamily="34" charset="0"/>
              </a:rPr>
              <a:t> Piles</a:t>
            </a:r>
          </a:p>
          <a:p>
            <a:pPr algn="just">
              <a:buFont typeface="Courier New" pitchFamily="49" charset="0"/>
              <a:buChar char="o"/>
            </a:pPr>
            <a:r>
              <a:rPr lang="en-US" sz="2200" dirty="0" smtClean="0">
                <a:solidFill>
                  <a:schemeClr val="tx1"/>
                </a:solidFill>
              </a:rPr>
              <a:t> their diameters are typically between 25cm to 60cm.</a:t>
            </a:r>
            <a:endParaRPr lang="tr-TR" sz="2200" dirty="0" smtClean="0">
              <a:solidFill>
                <a:schemeClr val="tx1"/>
              </a:solidFill>
            </a:endParaRPr>
          </a:p>
          <a:p>
            <a:pPr algn="just">
              <a:buFont typeface="Courier New" pitchFamily="49" charset="0"/>
              <a:buChar char="o"/>
            </a:pPr>
            <a:endParaRPr lang="tr-TR" sz="500" dirty="0" smtClean="0"/>
          </a:p>
          <a:p>
            <a:pPr algn="just">
              <a:buFont typeface="Courier New" pitchFamily="49" charset="0"/>
              <a:buChar char="o"/>
            </a:pPr>
            <a:r>
              <a:rPr lang="tr-TR" sz="2200" dirty="0" smtClean="0">
                <a:solidFill>
                  <a:schemeClr val="tx1"/>
                </a:solidFill>
              </a:rPr>
              <a:t> typically </a:t>
            </a:r>
            <a:r>
              <a:rPr lang="en-US" sz="2200" dirty="0" smtClean="0">
                <a:solidFill>
                  <a:schemeClr val="tx1"/>
                </a:solidFill>
              </a:rPr>
              <a:t>12</a:t>
            </a:r>
            <a:r>
              <a:rPr lang="tr-TR" sz="2200" dirty="0" smtClean="0">
                <a:solidFill>
                  <a:schemeClr val="tx1"/>
                </a:solidFill>
              </a:rPr>
              <a:t> to </a:t>
            </a:r>
            <a:r>
              <a:rPr lang="en-US" sz="2200" dirty="0" smtClean="0">
                <a:solidFill>
                  <a:schemeClr val="tx1"/>
                </a:solidFill>
              </a:rPr>
              <a:t>3</a:t>
            </a:r>
            <a:r>
              <a:rPr lang="tr-TR" sz="2200" dirty="0" smtClean="0">
                <a:solidFill>
                  <a:schemeClr val="tx1"/>
                </a:solidFill>
              </a:rPr>
              <a:t>0m long and have axial load capacity of </a:t>
            </a:r>
            <a:r>
              <a:rPr lang="en-US" sz="2200" dirty="0" smtClean="0">
                <a:solidFill>
                  <a:schemeClr val="tx1"/>
                </a:solidFill>
              </a:rPr>
              <a:t>4</a:t>
            </a:r>
            <a:r>
              <a:rPr lang="tr-TR" sz="2200" dirty="0" smtClean="0">
                <a:solidFill>
                  <a:schemeClr val="tx1"/>
                </a:solidFill>
              </a:rPr>
              <a:t>50 to </a:t>
            </a:r>
            <a:r>
              <a:rPr lang="en-US" sz="2200" dirty="0" smtClean="0">
                <a:solidFill>
                  <a:schemeClr val="tx1"/>
                </a:solidFill>
              </a:rPr>
              <a:t>3500</a:t>
            </a:r>
            <a:r>
              <a:rPr lang="tr-TR" sz="2200" dirty="0" smtClean="0">
                <a:solidFill>
                  <a:schemeClr val="tx1"/>
                </a:solidFill>
              </a:rPr>
              <a:t> kN.</a:t>
            </a:r>
            <a:endParaRPr lang="en-US" sz="2200" dirty="0" smtClean="0">
              <a:solidFill>
                <a:schemeClr val="tx1"/>
              </a:solidFill>
            </a:endParaRPr>
          </a:p>
          <a:p>
            <a:pPr algn="just">
              <a:buFont typeface="Courier New" pitchFamily="49" charset="0"/>
              <a:buChar char="o"/>
            </a:pPr>
            <a:endParaRPr lang="en-US" sz="500" dirty="0" smtClean="0">
              <a:solidFill>
                <a:schemeClr val="tx1"/>
              </a:solidFill>
            </a:endParaRPr>
          </a:p>
          <a:p>
            <a:pPr algn="just">
              <a:buFont typeface="Courier New" pitchFamily="49" charset="0"/>
              <a:buChar char="o"/>
            </a:pPr>
            <a:r>
              <a:rPr lang="en-US" sz="2200" dirty="0" smtClean="0">
                <a:solidFill>
                  <a:schemeClr val="tx1"/>
                </a:solidFill>
              </a:rPr>
              <a:t> usually </a:t>
            </a:r>
            <a:r>
              <a:rPr lang="en-US" sz="2200" dirty="0" err="1" smtClean="0">
                <a:solidFill>
                  <a:schemeClr val="tx1"/>
                </a:solidFill>
              </a:rPr>
              <a:t>prestressed</a:t>
            </a:r>
            <a:r>
              <a:rPr lang="en-US" sz="2200" dirty="0" smtClean="0">
                <a:solidFill>
                  <a:schemeClr val="tx1"/>
                </a:solidFill>
              </a:rPr>
              <a:t> for increased flexural and tensile strength.</a:t>
            </a:r>
          </a:p>
          <a:p>
            <a:pPr algn="just">
              <a:buFont typeface="Courier New" pitchFamily="49" charset="0"/>
              <a:buChar char="o"/>
            </a:pPr>
            <a:endParaRPr lang="en-US" sz="500" dirty="0" smtClean="0">
              <a:solidFill>
                <a:schemeClr val="tx1"/>
              </a:solidFill>
            </a:endParaRPr>
          </a:p>
          <a:p>
            <a:pPr algn="just">
              <a:buFont typeface="Courier New" pitchFamily="49" charset="0"/>
              <a:buChar char="o"/>
            </a:pPr>
            <a:r>
              <a:rPr lang="en-US" sz="2200" dirty="0" smtClean="0">
                <a:solidFill>
                  <a:schemeClr val="tx1"/>
                </a:solidFill>
              </a:rPr>
              <a:t> less expensive than steel, also less tolerant of hard driving than steel.</a:t>
            </a:r>
          </a:p>
          <a:p>
            <a:pPr lvl="1" algn="just">
              <a:buFont typeface="Courier New" pitchFamily="49" charset="0"/>
              <a:buChar char="o"/>
            </a:pPr>
            <a:endParaRPr lang="tr-TR" sz="2200" dirty="0" smtClean="0">
              <a:solidFill>
                <a:schemeClr val="tx1"/>
              </a:solidFill>
            </a:endParaRPr>
          </a:p>
          <a:p>
            <a:pPr lvl="1" algn="just">
              <a:buFont typeface="Courier New" pitchFamily="49" charset="0"/>
              <a:buChar char="o"/>
            </a:pPr>
            <a:endParaRPr lang="tr-TR" sz="5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descr="C:\Users\mmm\Desktop\concrete piles2.jpg"/>
          <p:cNvPicPr>
            <a:picLocks noChangeAspect="1" noChangeArrowheads="1"/>
          </p:cNvPicPr>
          <p:nvPr/>
        </p:nvPicPr>
        <p:blipFill>
          <a:blip r:embed="rId3" cstate="print"/>
          <a:srcRect/>
          <a:stretch>
            <a:fillRect/>
          </a:stretch>
        </p:blipFill>
        <p:spPr bwMode="auto">
          <a:xfrm>
            <a:off x="685800" y="3810000"/>
            <a:ext cx="3778770" cy="2514600"/>
          </a:xfrm>
          <a:prstGeom prst="rect">
            <a:avLst/>
          </a:prstGeom>
          <a:noFill/>
        </p:spPr>
      </p:pic>
      <p:pic>
        <p:nvPicPr>
          <p:cNvPr id="1027" name="Picture 3" descr="C:\Users\mmm\Desktop\concrete piles.jpg"/>
          <p:cNvPicPr>
            <a:picLocks noChangeAspect="1" noChangeArrowheads="1"/>
          </p:cNvPicPr>
          <p:nvPr/>
        </p:nvPicPr>
        <p:blipFill>
          <a:blip r:embed="rId4" cstate="print"/>
          <a:srcRect/>
          <a:stretch>
            <a:fillRect/>
          </a:stretch>
        </p:blipFill>
        <p:spPr bwMode="auto">
          <a:xfrm>
            <a:off x="4495800" y="3733800"/>
            <a:ext cx="4082815" cy="2133600"/>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5943600"/>
          </a:xfrm>
        </p:spPr>
        <p:txBody>
          <a:bodyPr>
            <a:noAutofit/>
          </a:bodyPr>
          <a:lstStyle/>
          <a:p>
            <a:r>
              <a:rPr lang="en-US" b="1" dirty="0" smtClean="0">
                <a:solidFill>
                  <a:schemeClr val="tx1"/>
                </a:solidFill>
                <a:latin typeface="Arial" pitchFamily="34" charset="0"/>
                <a:cs typeface="Arial" pitchFamily="34" charset="0"/>
              </a:rPr>
              <a:t>Predicting </a:t>
            </a:r>
            <a:r>
              <a:rPr lang="en-US" b="1" dirty="0" smtClean="0">
                <a:solidFill>
                  <a:schemeClr val="tx1"/>
                </a:solidFill>
                <a:latin typeface="Symbol" pitchFamily="18" charset="2"/>
                <a:cs typeface="Arial" pitchFamily="34" charset="0"/>
              </a:rPr>
              <a:t>a</a:t>
            </a:r>
            <a:r>
              <a:rPr lang="en-US" b="1" dirty="0" smtClean="0">
                <a:solidFill>
                  <a:schemeClr val="tx1"/>
                </a:solidFill>
                <a:latin typeface="Arial" pitchFamily="34" charset="0"/>
                <a:cs typeface="Arial" pitchFamily="34" charset="0"/>
              </a:rPr>
              <a:t>: O’Neill and Reese (1999) method</a:t>
            </a:r>
            <a:endParaRPr lang="tr-TR" b="1" dirty="0" smtClean="0">
              <a:solidFill>
                <a:schemeClr val="tx1"/>
              </a:solidFill>
              <a:latin typeface="Arial" pitchFamily="34" charset="0"/>
              <a:cs typeface="Arial" pitchFamily="34" charset="0"/>
            </a:endParaRP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r>
              <a:rPr lang="en-US" sz="2200" dirty="0" smtClean="0">
                <a:solidFill>
                  <a:schemeClr val="tx1"/>
                </a:solidFill>
              </a:rPr>
              <a:t> </a:t>
            </a: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295400" y="914400"/>
            <a:ext cx="6242553" cy="47244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990600" y="5867400"/>
            <a:ext cx="7217229" cy="533400"/>
          </a:xfrm>
          <a:prstGeom prst="rect">
            <a:avLst/>
          </a:prstGeom>
          <a:noFill/>
          <a:ln w="9525">
            <a:noFill/>
            <a:miter lim="800000"/>
            <a:headEnd/>
            <a:tailEnd/>
          </a:ln>
        </p:spPr>
      </p:pic>
    </p:spTree>
    <p:extLst>
      <p:ext uri="{BB962C8B-B14F-4D97-AF65-F5344CB8AC3E}">
        <p14:creationId xmlns:p14="http://schemas.microsoft.com/office/powerpoint/2010/main" val="2150705838"/>
      </p:ext>
    </p:extLst>
  </p:cSld>
  <p:clrMapOvr>
    <a:masterClrMapping/>
  </p:clrMapOvr>
  <p:transition>
    <p:wip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5943600"/>
          </a:xfrm>
        </p:spPr>
        <p:txBody>
          <a:bodyPr>
            <a:noAutofit/>
          </a:bodyPr>
          <a:lstStyle/>
          <a:p>
            <a:r>
              <a:rPr lang="tr-TR" b="1" dirty="0" smtClean="0">
                <a:solidFill>
                  <a:schemeClr val="tx1"/>
                </a:solidFill>
                <a:latin typeface="Arial" pitchFamily="34" charset="0"/>
                <a:cs typeface="Arial" pitchFamily="34" charset="0"/>
              </a:rPr>
              <a:t>Upward load capacity of drilled shafts </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remember that when a deep foundation is loaded downward, elastic compression occurs (</a:t>
            </a:r>
            <a:r>
              <a:rPr lang="tr-TR" sz="2200" dirty="0" smtClean="0">
                <a:solidFill>
                  <a:schemeClr val="tx1"/>
                </a:solidFill>
                <a:latin typeface="Symbol" pitchFamily="18" charset="2"/>
              </a:rPr>
              <a:t>d</a:t>
            </a:r>
            <a:r>
              <a:rPr lang="tr-TR" sz="2200" baseline="-25000" dirty="0" smtClean="0">
                <a:solidFill>
                  <a:schemeClr val="tx1"/>
                </a:solidFill>
              </a:rPr>
              <a:t>e</a:t>
            </a:r>
            <a:r>
              <a:rPr lang="tr-TR" sz="2200" dirty="0" smtClean="0">
                <a:solidFill>
                  <a:schemeClr val="tx1"/>
                </a:solidFill>
              </a:rPr>
              <a:t>), which causes a small increase in diameter due to Poisson effect. </a:t>
            </a:r>
            <a:endParaRPr lang="en-US" sz="22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however when they are subjected to upward loads, the deep foundation “stretches” and the diameter becomes slightly smaller, which decreases unit side friction resistance (f</a:t>
            </a:r>
            <a:r>
              <a:rPr lang="tr-TR" sz="2200" baseline="-25000" dirty="0" smtClean="0">
                <a:solidFill>
                  <a:schemeClr val="tx1"/>
                </a:solidFill>
              </a:rPr>
              <a:t>s</a:t>
            </a:r>
            <a:r>
              <a:rPr lang="tr-TR" sz="2200" dirty="0" smtClean="0">
                <a:solidFill>
                  <a:schemeClr val="tx1"/>
                </a:solidFill>
              </a:rPr>
              <a:t>) compared to downward loading.</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therefore, f</a:t>
            </a:r>
            <a:r>
              <a:rPr lang="tr-TR" sz="2200" baseline="-25000" dirty="0" smtClean="0">
                <a:solidFill>
                  <a:schemeClr val="tx1"/>
                </a:solidFill>
              </a:rPr>
              <a:t>s</a:t>
            </a:r>
            <a:r>
              <a:rPr lang="tr-TR" sz="2200" dirty="0" smtClean="0">
                <a:solidFill>
                  <a:schemeClr val="tx1"/>
                </a:solidFill>
              </a:rPr>
              <a:t> is reduced to 75% of the value for downward loading to be on the conservative side.</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056"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5181600"/>
            <a:ext cx="4165600" cy="762000"/>
          </a:xfrm>
          <a:prstGeom prst="rect">
            <a:avLst/>
          </a:prstGeom>
          <a:noFill/>
        </p:spPr>
      </p:pic>
      <p:sp>
        <p:nvSpPr>
          <p:cNvPr id="2058" name="Rectangle 10"/>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52377191"/>
      </p:ext>
    </p:extLst>
  </p:cSld>
  <p:clrMapOvr>
    <a:masterClrMapping/>
  </p:clrMapOvr>
  <p:transition>
    <p:wip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5943600"/>
          </a:xfrm>
        </p:spPr>
        <p:txBody>
          <a:bodyPr>
            <a:noAutofit/>
          </a:bodyPr>
          <a:lstStyle/>
          <a:p>
            <a:r>
              <a:rPr lang="en-US" b="1" dirty="0" smtClean="0">
                <a:solidFill>
                  <a:schemeClr val="tx1"/>
                </a:solidFill>
                <a:latin typeface="Arial" pitchFamily="34" charset="0"/>
                <a:cs typeface="Arial" pitchFamily="34" charset="0"/>
              </a:rPr>
              <a:t>FS for </a:t>
            </a:r>
            <a:r>
              <a:rPr lang="tr-TR" b="1" dirty="0" smtClean="0">
                <a:solidFill>
                  <a:schemeClr val="tx1"/>
                </a:solidFill>
                <a:latin typeface="Arial" pitchFamily="34" charset="0"/>
                <a:cs typeface="Arial" pitchFamily="34" charset="0"/>
              </a:rPr>
              <a:t>drilled shafts </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remember that you should consider this table is as a guide, not as a rule.</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8" name="Rectangle 10"/>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pic>
        <p:nvPicPr>
          <p:cNvPr id="134146" name="Picture 2"/>
          <p:cNvPicPr>
            <a:picLocks noChangeAspect="1" noChangeArrowheads="1"/>
          </p:cNvPicPr>
          <p:nvPr/>
        </p:nvPicPr>
        <p:blipFill>
          <a:blip r:embed="rId3" cstate="print"/>
          <a:srcRect/>
          <a:stretch>
            <a:fillRect/>
          </a:stretch>
        </p:blipFill>
        <p:spPr bwMode="auto">
          <a:xfrm>
            <a:off x="990600" y="2057400"/>
            <a:ext cx="7010400" cy="3590925"/>
          </a:xfrm>
          <a:prstGeom prst="rect">
            <a:avLst/>
          </a:prstGeom>
          <a:noFill/>
          <a:ln w="9525">
            <a:noFill/>
            <a:miter lim="800000"/>
            <a:headEnd/>
            <a:tailEnd/>
          </a:ln>
        </p:spPr>
      </p:pic>
    </p:spTree>
    <p:extLst>
      <p:ext uri="{BB962C8B-B14F-4D97-AF65-F5344CB8AC3E}">
        <p14:creationId xmlns:p14="http://schemas.microsoft.com/office/powerpoint/2010/main" val="4265469054"/>
      </p:ext>
    </p:extLst>
  </p:cSld>
  <p:clrMapOvr>
    <a:masterClrMapping/>
  </p:clrMapOvr>
  <p:transition>
    <p:wip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229600" cy="1470025"/>
          </a:xfrm>
        </p:spPr>
        <p:txBody>
          <a:bodyPr/>
          <a:lstStyle/>
          <a:p>
            <a:r>
              <a:rPr lang="tr-TR" b="1" dirty="0" smtClean="0">
                <a:solidFill>
                  <a:schemeClr val="tx1"/>
                </a:solidFill>
                <a:latin typeface="Arial" pitchFamily="34" charset="0"/>
                <a:cs typeface="Arial" pitchFamily="34" charset="0"/>
              </a:rPr>
              <a:t>Settlement in Drilled Shafts</a:t>
            </a:r>
            <a:endParaRPr lang="en-US" dirty="0"/>
          </a:p>
        </p:txBody>
      </p:sp>
      <p:sp>
        <p:nvSpPr>
          <p:cNvPr id="6" name="Subtitle 2"/>
          <p:cNvSpPr>
            <a:spLocks noGrp="1"/>
          </p:cNvSpPr>
          <p:nvPr>
            <p:ph type="subTitle" idx="1"/>
          </p:nvPr>
        </p:nvSpPr>
        <p:spPr>
          <a:xfrm>
            <a:off x="381000" y="2743200"/>
            <a:ext cx="8229600" cy="3581400"/>
          </a:xfrm>
        </p:spPr>
        <p:txBody>
          <a:bodyPr>
            <a:noAutofit/>
          </a:bodyPr>
          <a:lstStyle/>
          <a:p>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O’Neill and Reese (1999) have developed some charts to estimate the settlement of drilled shafts under service loads.</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in these charts, settlement is a function of the ratio of the mobilized resistance to the ultimate resistance.</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like many other methods, these charts are also developed from full scale static load tests.</a:t>
            </a:r>
          </a:p>
          <a:p>
            <a:pPr algn="just"/>
            <a:r>
              <a:rPr lang="tr-TR" sz="2200" dirty="0" smtClean="0">
                <a:solidFill>
                  <a:schemeClr val="tx1"/>
                </a:solidFill>
              </a:rPr>
              <a:t> </a:t>
            </a:r>
            <a:endParaRPr lang="en-US" sz="2200" dirty="0" smtClean="0">
              <a:solidFill>
                <a:schemeClr val="tx1"/>
              </a:solidFill>
            </a:endParaRPr>
          </a:p>
          <a:p>
            <a:pPr algn="just">
              <a:buFont typeface="Courier New" pitchFamily="49" charset="0"/>
              <a:buChar char="o"/>
            </a:pPr>
            <a:endParaRPr lang="tr-TR" sz="500" dirty="0" smtClean="0">
              <a:solidFill>
                <a:schemeClr val="tx1"/>
              </a:solidFill>
            </a:endParaRPr>
          </a:p>
          <a:p>
            <a:pPr algn="just"/>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3493410254"/>
      </p:ext>
    </p:extLst>
  </p:cSld>
  <p:clrMapOvr>
    <a:masterClrMapping/>
  </p:clrMapOvr>
  <p:transition>
    <p:wip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839200" cy="6096000"/>
          </a:xfrm>
        </p:spPr>
        <p:txBody>
          <a:bodyPr>
            <a:noAutofit/>
          </a:bodyPr>
          <a:lstStyle/>
          <a:p>
            <a:r>
              <a:rPr lang="tr-TR" b="1" dirty="0" smtClean="0">
                <a:solidFill>
                  <a:schemeClr val="tx1"/>
                </a:solidFill>
                <a:latin typeface="Arial" pitchFamily="34" charset="0"/>
                <a:cs typeface="Arial" pitchFamily="34" charset="0"/>
              </a:rPr>
              <a:t>Settlement curve </a:t>
            </a:r>
            <a:r>
              <a:rPr lang="en-US" b="1" dirty="0" smtClean="0">
                <a:solidFill>
                  <a:schemeClr val="tx1"/>
                </a:solidFill>
                <a:latin typeface="Arial" pitchFamily="34" charset="0"/>
                <a:cs typeface="Arial" pitchFamily="34" charset="0"/>
              </a:rPr>
              <a:t>for </a:t>
            </a:r>
            <a:r>
              <a:rPr lang="tr-TR" b="1" dirty="0" smtClean="0">
                <a:solidFill>
                  <a:schemeClr val="tx1"/>
                </a:solidFill>
                <a:latin typeface="Arial" pitchFamily="34" charset="0"/>
                <a:cs typeface="Arial" pitchFamily="34" charset="0"/>
              </a:rPr>
              <a:t>drilled shafts in clays </a:t>
            </a:r>
          </a:p>
          <a:p>
            <a:r>
              <a:rPr lang="tr-TR" b="1" dirty="0" smtClean="0">
                <a:solidFill>
                  <a:schemeClr val="tx1"/>
                </a:solidFill>
                <a:latin typeface="Arial" pitchFamily="34" charset="0"/>
                <a:cs typeface="Arial" pitchFamily="34" charset="0"/>
              </a:rPr>
              <a:t>considering side friction </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990600" y="1066800"/>
            <a:ext cx="4913183" cy="55245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124200" y="3810000"/>
            <a:ext cx="5562600" cy="393090"/>
          </a:xfrm>
          <a:prstGeom prst="rect">
            <a:avLst/>
          </a:prstGeom>
          <a:noFill/>
          <a:ln w="9525">
            <a:noFill/>
            <a:miter lim="800000"/>
            <a:headEnd/>
            <a:tailEnd/>
          </a:ln>
        </p:spPr>
      </p:pic>
    </p:spTree>
    <p:extLst>
      <p:ext uri="{BB962C8B-B14F-4D97-AF65-F5344CB8AC3E}">
        <p14:creationId xmlns:p14="http://schemas.microsoft.com/office/powerpoint/2010/main" val="2382394639"/>
      </p:ext>
    </p:extLst>
  </p:cSld>
  <p:clrMapOvr>
    <a:masterClrMapping/>
  </p:clrMapOvr>
  <p:transition>
    <p:wip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839200" cy="6096000"/>
          </a:xfrm>
        </p:spPr>
        <p:txBody>
          <a:bodyPr>
            <a:noAutofit/>
          </a:bodyPr>
          <a:lstStyle/>
          <a:p>
            <a:r>
              <a:rPr lang="tr-TR" b="1" dirty="0" smtClean="0">
                <a:solidFill>
                  <a:schemeClr val="tx1"/>
                </a:solidFill>
                <a:latin typeface="Arial" pitchFamily="34" charset="0"/>
                <a:cs typeface="Arial" pitchFamily="34" charset="0"/>
              </a:rPr>
              <a:t>Settlement curve </a:t>
            </a:r>
            <a:r>
              <a:rPr lang="en-US" b="1" dirty="0" smtClean="0">
                <a:solidFill>
                  <a:schemeClr val="tx1"/>
                </a:solidFill>
                <a:latin typeface="Arial" pitchFamily="34" charset="0"/>
                <a:cs typeface="Arial" pitchFamily="34" charset="0"/>
              </a:rPr>
              <a:t>for </a:t>
            </a:r>
            <a:r>
              <a:rPr lang="tr-TR" b="1" dirty="0" smtClean="0">
                <a:solidFill>
                  <a:schemeClr val="tx1"/>
                </a:solidFill>
                <a:latin typeface="Arial" pitchFamily="34" charset="0"/>
                <a:cs typeface="Arial" pitchFamily="34" charset="0"/>
              </a:rPr>
              <a:t>drilled shafts in clays </a:t>
            </a:r>
          </a:p>
          <a:p>
            <a:r>
              <a:rPr lang="tr-TR" b="1" dirty="0" smtClean="0">
                <a:solidFill>
                  <a:schemeClr val="tx1"/>
                </a:solidFill>
                <a:latin typeface="Arial" pitchFamily="34" charset="0"/>
                <a:cs typeface="Arial" pitchFamily="34" charset="0"/>
              </a:rPr>
              <a:t>considering toe(end) resistance</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 name="Picture 2"/>
          <p:cNvPicPr>
            <a:picLocks noChangeAspect="1" noChangeArrowheads="1"/>
          </p:cNvPicPr>
          <p:nvPr/>
        </p:nvPicPr>
        <p:blipFill>
          <a:blip r:embed="rId3" cstate="print"/>
          <a:srcRect/>
          <a:stretch>
            <a:fillRect/>
          </a:stretch>
        </p:blipFill>
        <p:spPr bwMode="auto">
          <a:xfrm>
            <a:off x="990600" y="1295400"/>
            <a:ext cx="4724400" cy="543810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895600" y="3521000"/>
            <a:ext cx="6248400" cy="431875"/>
          </a:xfrm>
          <a:prstGeom prst="rect">
            <a:avLst/>
          </a:prstGeom>
          <a:noFill/>
          <a:ln w="9525">
            <a:noFill/>
            <a:miter lim="800000"/>
            <a:headEnd/>
            <a:tailEnd/>
          </a:ln>
        </p:spPr>
      </p:pic>
    </p:spTree>
    <p:extLst>
      <p:ext uri="{BB962C8B-B14F-4D97-AF65-F5344CB8AC3E}">
        <p14:creationId xmlns:p14="http://schemas.microsoft.com/office/powerpoint/2010/main" val="448764276"/>
      </p:ext>
    </p:extLst>
  </p:cSld>
  <p:clrMapOvr>
    <a:masterClrMapping/>
  </p:clrMapOvr>
  <p:transition>
    <p:wip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839200" cy="6096000"/>
          </a:xfrm>
        </p:spPr>
        <p:txBody>
          <a:bodyPr>
            <a:noAutofit/>
          </a:bodyPr>
          <a:lstStyle/>
          <a:p>
            <a:r>
              <a:rPr lang="tr-TR" b="1" dirty="0" smtClean="0">
                <a:solidFill>
                  <a:schemeClr val="tx1"/>
                </a:solidFill>
                <a:latin typeface="Arial" pitchFamily="34" charset="0"/>
                <a:cs typeface="Arial" pitchFamily="34" charset="0"/>
              </a:rPr>
              <a:t>Settlement curve </a:t>
            </a:r>
            <a:r>
              <a:rPr lang="en-US" b="1" dirty="0" smtClean="0">
                <a:solidFill>
                  <a:schemeClr val="tx1"/>
                </a:solidFill>
                <a:latin typeface="Arial" pitchFamily="34" charset="0"/>
                <a:cs typeface="Arial" pitchFamily="34" charset="0"/>
              </a:rPr>
              <a:t>for </a:t>
            </a:r>
            <a:r>
              <a:rPr lang="tr-TR" b="1" dirty="0" smtClean="0">
                <a:solidFill>
                  <a:schemeClr val="tx1"/>
                </a:solidFill>
                <a:latin typeface="Arial" pitchFamily="34" charset="0"/>
                <a:cs typeface="Arial" pitchFamily="34" charset="0"/>
              </a:rPr>
              <a:t>drilled shafts in sands </a:t>
            </a:r>
          </a:p>
          <a:p>
            <a:r>
              <a:rPr lang="tr-TR" b="1" dirty="0" smtClean="0">
                <a:solidFill>
                  <a:schemeClr val="tx1"/>
                </a:solidFill>
                <a:latin typeface="Arial" pitchFamily="34" charset="0"/>
                <a:cs typeface="Arial" pitchFamily="34" charset="0"/>
              </a:rPr>
              <a:t>considering side friction </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609600" y="1143000"/>
            <a:ext cx="4782813" cy="5486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90800" y="3581400"/>
            <a:ext cx="6419850" cy="476250"/>
          </a:xfrm>
          <a:prstGeom prst="rect">
            <a:avLst/>
          </a:prstGeom>
          <a:noFill/>
          <a:ln w="9525">
            <a:noFill/>
            <a:miter lim="800000"/>
            <a:headEnd/>
            <a:tailEnd/>
          </a:ln>
        </p:spPr>
      </p:pic>
    </p:spTree>
    <p:extLst>
      <p:ext uri="{BB962C8B-B14F-4D97-AF65-F5344CB8AC3E}">
        <p14:creationId xmlns:p14="http://schemas.microsoft.com/office/powerpoint/2010/main" val="2029016500"/>
      </p:ext>
    </p:extLst>
  </p:cSld>
  <p:clrMapOvr>
    <a:masterClrMapping/>
  </p:clrMapOvr>
  <p:transition>
    <p:wip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839200" cy="6096000"/>
          </a:xfrm>
        </p:spPr>
        <p:txBody>
          <a:bodyPr>
            <a:noAutofit/>
          </a:bodyPr>
          <a:lstStyle/>
          <a:p>
            <a:r>
              <a:rPr lang="tr-TR" b="1" dirty="0" smtClean="0">
                <a:solidFill>
                  <a:schemeClr val="tx1"/>
                </a:solidFill>
                <a:latin typeface="Arial" pitchFamily="34" charset="0"/>
                <a:cs typeface="Arial" pitchFamily="34" charset="0"/>
              </a:rPr>
              <a:t>Settlement curve </a:t>
            </a:r>
            <a:r>
              <a:rPr lang="en-US" b="1" dirty="0" smtClean="0">
                <a:solidFill>
                  <a:schemeClr val="tx1"/>
                </a:solidFill>
                <a:latin typeface="Arial" pitchFamily="34" charset="0"/>
                <a:cs typeface="Arial" pitchFamily="34" charset="0"/>
              </a:rPr>
              <a:t>for </a:t>
            </a:r>
            <a:r>
              <a:rPr lang="tr-TR" b="1" dirty="0" smtClean="0">
                <a:solidFill>
                  <a:schemeClr val="tx1"/>
                </a:solidFill>
                <a:latin typeface="Arial" pitchFamily="34" charset="0"/>
                <a:cs typeface="Arial" pitchFamily="34" charset="0"/>
              </a:rPr>
              <a:t>drilled shafts in sands </a:t>
            </a:r>
          </a:p>
          <a:p>
            <a:r>
              <a:rPr lang="tr-TR" b="1" dirty="0" smtClean="0">
                <a:solidFill>
                  <a:schemeClr val="tx1"/>
                </a:solidFill>
                <a:latin typeface="Arial" pitchFamily="34" charset="0"/>
                <a:cs typeface="Arial" pitchFamily="34" charset="0"/>
              </a:rPr>
              <a:t>considering toe(end) resistance</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4098" name="Picture 2"/>
          <p:cNvPicPr>
            <a:picLocks noChangeAspect="1" noChangeArrowheads="1"/>
          </p:cNvPicPr>
          <p:nvPr/>
        </p:nvPicPr>
        <p:blipFill>
          <a:blip r:embed="rId3" cstate="print"/>
          <a:srcRect/>
          <a:stretch>
            <a:fillRect/>
          </a:stretch>
        </p:blipFill>
        <p:spPr bwMode="auto">
          <a:xfrm>
            <a:off x="457200" y="1219200"/>
            <a:ext cx="4732857" cy="543877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743200" y="4191000"/>
            <a:ext cx="6381750" cy="476250"/>
          </a:xfrm>
          <a:prstGeom prst="rect">
            <a:avLst/>
          </a:prstGeom>
          <a:noFill/>
          <a:ln w="9525">
            <a:noFill/>
            <a:miter lim="800000"/>
            <a:headEnd/>
            <a:tailEnd/>
          </a:ln>
        </p:spPr>
      </p:pic>
    </p:spTree>
    <p:extLst>
      <p:ext uri="{BB962C8B-B14F-4D97-AF65-F5344CB8AC3E}">
        <p14:creationId xmlns:p14="http://schemas.microsoft.com/office/powerpoint/2010/main" val="1397744795"/>
      </p:ext>
    </p:extLst>
  </p:cSld>
  <p:clrMapOvr>
    <a:masterClrMapping/>
  </p:clrMapOvr>
  <p:transition>
    <p:wip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839200" cy="6096000"/>
          </a:xfrm>
        </p:spPr>
        <p:txBody>
          <a:bodyPr>
            <a:noAutofit/>
          </a:bodyPr>
          <a:lstStyle/>
          <a:p>
            <a:r>
              <a:rPr lang="tr-TR" b="1" dirty="0" smtClean="0">
                <a:solidFill>
                  <a:schemeClr val="tx1"/>
                </a:solidFill>
                <a:latin typeface="Arial" pitchFamily="34" charset="0"/>
                <a:cs typeface="Arial" pitchFamily="34" charset="0"/>
              </a:rPr>
              <a:t>Procedure for settlement analysis (O’Neill and Reese Method) in drilled shafts</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marL="457200" indent="-457200" algn="just">
              <a:buFont typeface="+mj-lt"/>
              <a:buAutoNum type="arabicParenR"/>
            </a:pPr>
            <a:r>
              <a:rPr lang="tr-TR" sz="2200" dirty="0" smtClean="0">
                <a:solidFill>
                  <a:schemeClr val="tx1"/>
                </a:solidFill>
              </a:rPr>
              <a:t>calculate the skin friction resistance (P</a:t>
            </a:r>
            <a:r>
              <a:rPr lang="tr-TR" sz="2200" baseline="-25000" dirty="0" smtClean="0">
                <a:solidFill>
                  <a:schemeClr val="tx1"/>
                </a:solidFill>
              </a:rPr>
              <a:t>s-ult</a:t>
            </a:r>
            <a:r>
              <a:rPr lang="tr-TR" sz="2200" dirty="0" smtClean="0">
                <a:solidFill>
                  <a:schemeClr val="tx1"/>
                </a:solidFill>
              </a:rPr>
              <a:t>) and toe bearing resistance (P</a:t>
            </a:r>
            <a:r>
              <a:rPr lang="tr-TR" sz="2200" baseline="-25000" dirty="0" smtClean="0">
                <a:solidFill>
                  <a:schemeClr val="tx1"/>
                </a:solidFill>
              </a:rPr>
              <a:t>t-ult</a:t>
            </a:r>
            <a:r>
              <a:rPr lang="tr-TR" sz="2200" dirty="0" smtClean="0">
                <a:solidFill>
                  <a:schemeClr val="tx1"/>
                </a:solidFill>
              </a:rPr>
              <a:t> or P</a:t>
            </a:r>
            <a:r>
              <a:rPr lang="tr-TR" sz="2200" baseline="-25000" dirty="0" smtClean="0">
                <a:solidFill>
                  <a:schemeClr val="tx1"/>
                </a:solidFill>
              </a:rPr>
              <a:t>e-ult</a:t>
            </a:r>
            <a:r>
              <a:rPr lang="tr-TR" sz="2200" dirty="0" smtClean="0">
                <a:solidFill>
                  <a:schemeClr val="tx1"/>
                </a:solidFill>
              </a:rPr>
              <a:t>) for the drilled shaft.</a:t>
            </a:r>
          </a:p>
          <a:p>
            <a:pPr marL="457200" indent="-457200" algn="just"/>
            <a:endParaRPr lang="en-US" sz="500" dirty="0" smtClean="0">
              <a:solidFill>
                <a:schemeClr val="tx1"/>
              </a:solidFill>
            </a:endParaRPr>
          </a:p>
          <a:p>
            <a:pPr marL="457200" indent="-457200" algn="just"/>
            <a:endParaRPr lang="tr-TR" sz="500" dirty="0" smtClean="0">
              <a:solidFill>
                <a:schemeClr val="tx1"/>
              </a:solidFill>
            </a:endParaRPr>
          </a:p>
          <a:p>
            <a:pPr marL="457200" indent="-457200" algn="just">
              <a:buFont typeface="+mj-lt"/>
              <a:buAutoNum type="arabicParenR" startAt="2"/>
            </a:pPr>
            <a:r>
              <a:rPr lang="tr-TR" sz="2200" dirty="0" smtClean="0">
                <a:solidFill>
                  <a:schemeClr val="tx1"/>
                </a:solidFill>
              </a:rPr>
              <a:t>assume a settlement (</a:t>
            </a:r>
            <a:r>
              <a:rPr lang="tr-TR" sz="2200" dirty="0" smtClean="0">
                <a:solidFill>
                  <a:schemeClr val="tx1"/>
                </a:solidFill>
                <a:latin typeface="Symbol" pitchFamily="18" charset="2"/>
              </a:rPr>
              <a:t>d) </a:t>
            </a:r>
            <a:r>
              <a:rPr lang="tr-TR" sz="2200" dirty="0" smtClean="0">
                <a:solidFill>
                  <a:schemeClr val="tx1"/>
                </a:solidFill>
              </a:rPr>
              <a:t>and calculate </a:t>
            </a:r>
            <a:r>
              <a:rPr lang="tr-TR" sz="2200" dirty="0" smtClean="0">
                <a:solidFill>
                  <a:schemeClr val="tx1"/>
                </a:solidFill>
                <a:latin typeface="Symbol" pitchFamily="18" charset="2"/>
              </a:rPr>
              <a:t>d/</a:t>
            </a:r>
            <a:r>
              <a:rPr lang="tr-TR" sz="2200" dirty="0" smtClean="0">
                <a:solidFill>
                  <a:schemeClr val="tx1"/>
                </a:solidFill>
              </a:rPr>
              <a:t>B</a:t>
            </a:r>
            <a:r>
              <a:rPr lang="tr-TR" sz="2200" baseline="-25000" dirty="0" smtClean="0">
                <a:solidFill>
                  <a:schemeClr val="tx1"/>
                </a:solidFill>
              </a:rPr>
              <a:t>s</a:t>
            </a:r>
            <a:r>
              <a:rPr lang="tr-TR" sz="2200" dirty="0" smtClean="0">
                <a:solidFill>
                  <a:schemeClr val="tx1"/>
                </a:solidFill>
              </a:rPr>
              <a:t> for skin friction and </a:t>
            </a:r>
            <a:r>
              <a:rPr lang="tr-TR" sz="2200" dirty="0" smtClean="0">
                <a:solidFill>
                  <a:schemeClr val="tx1"/>
                </a:solidFill>
                <a:latin typeface="Symbol" pitchFamily="18" charset="2"/>
              </a:rPr>
              <a:t>d/</a:t>
            </a:r>
            <a:r>
              <a:rPr lang="tr-TR" sz="2200" dirty="0" smtClean="0">
                <a:solidFill>
                  <a:schemeClr val="tx1"/>
                </a:solidFill>
              </a:rPr>
              <a:t>B</a:t>
            </a:r>
            <a:r>
              <a:rPr lang="tr-TR" sz="2200" baseline="-25000" dirty="0" smtClean="0">
                <a:solidFill>
                  <a:schemeClr val="tx1"/>
                </a:solidFill>
              </a:rPr>
              <a:t>b</a:t>
            </a:r>
            <a:r>
              <a:rPr lang="tr-TR" sz="2200" dirty="0" smtClean="0">
                <a:solidFill>
                  <a:schemeClr val="tx1"/>
                </a:solidFill>
              </a:rPr>
              <a:t> for end bearing.</a:t>
            </a:r>
          </a:p>
          <a:p>
            <a:pPr marL="457200" indent="-457200" algn="just">
              <a:buFont typeface="+mj-lt"/>
              <a:buAutoNum type="arabicParenR" startAt="2"/>
            </a:pPr>
            <a:endParaRPr lang="en-US" sz="500" dirty="0" smtClean="0">
              <a:solidFill>
                <a:schemeClr val="tx1"/>
              </a:solidFill>
            </a:endParaRPr>
          </a:p>
          <a:p>
            <a:pPr marL="457200" indent="-457200" algn="just">
              <a:buFont typeface="+mj-lt"/>
              <a:buAutoNum type="arabicParenR" startAt="2"/>
            </a:pPr>
            <a:endParaRPr lang="tr-TR" sz="500" dirty="0" smtClean="0">
              <a:solidFill>
                <a:schemeClr val="tx1"/>
              </a:solidFill>
            </a:endParaRPr>
          </a:p>
          <a:p>
            <a:pPr marL="457200" indent="-457200" algn="just">
              <a:buFont typeface="+mj-lt"/>
              <a:buAutoNum type="arabicParenR" startAt="2"/>
            </a:pPr>
            <a:r>
              <a:rPr lang="tr-TR" sz="2200" dirty="0" smtClean="0">
                <a:solidFill>
                  <a:schemeClr val="tx1"/>
                </a:solidFill>
              </a:rPr>
              <a:t>go into charts and find (P</a:t>
            </a:r>
            <a:r>
              <a:rPr lang="tr-TR" sz="2200" baseline="-25000" dirty="0" smtClean="0">
                <a:solidFill>
                  <a:schemeClr val="tx1"/>
                </a:solidFill>
              </a:rPr>
              <a:t>s-mobilized</a:t>
            </a:r>
            <a:r>
              <a:rPr lang="tr-TR" sz="2200" dirty="0" smtClean="0">
                <a:solidFill>
                  <a:schemeClr val="tx1"/>
                </a:solidFill>
              </a:rPr>
              <a:t>/ P</a:t>
            </a:r>
            <a:r>
              <a:rPr lang="tr-TR" sz="2200" baseline="-25000" dirty="0" smtClean="0">
                <a:solidFill>
                  <a:schemeClr val="tx1"/>
                </a:solidFill>
              </a:rPr>
              <a:t>s-ult</a:t>
            </a:r>
            <a:r>
              <a:rPr lang="tr-TR" sz="2200" smtClean="0">
                <a:solidFill>
                  <a:schemeClr val="tx1"/>
                </a:solidFill>
              </a:rPr>
              <a:t>) for each layer and </a:t>
            </a:r>
            <a:r>
              <a:rPr lang="tr-TR" sz="2200" dirty="0" smtClean="0">
                <a:solidFill>
                  <a:schemeClr val="tx1"/>
                </a:solidFill>
              </a:rPr>
              <a:t>(P</a:t>
            </a:r>
            <a:r>
              <a:rPr lang="tr-TR" sz="2200" baseline="-25000" dirty="0" smtClean="0">
                <a:solidFill>
                  <a:schemeClr val="tx1"/>
                </a:solidFill>
              </a:rPr>
              <a:t>e-mobilized</a:t>
            </a:r>
            <a:r>
              <a:rPr lang="tr-TR" sz="2200" dirty="0" smtClean="0">
                <a:solidFill>
                  <a:schemeClr val="tx1"/>
                </a:solidFill>
              </a:rPr>
              <a:t>/ P</a:t>
            </a:r>
            <a:r>
              <a:rPr lang="tr-TR" sz="2200" baseline="-25000" dirty="0" smtClean="0">
                <a:solidFill>
                  <a:schemeClr val="tx1"/>
                </a:solidFill>
              </a:rPr>
              <a:t>e-ult</a:t>
            </a:r>
            <a:r>
              <a:rPr lang="tr-TR" sz="2200" dirty="0" smtClean="0">
                <a:solidFill>
                  <a:schemeClr val="tx1"/>
                </a:solidFill>
              </a:rPr>
              <a:t>).</a:t>
            </a:r>
          </a:p>
          <a:p>
            <a:pPr marL="457200" indent="-457200" algn="just">
              <a:buFont typeface="+mj-lt"/>
              <a:buAutoNum type="arabicParenR" startAt="2"/>
            </a:pPr>
            <a:endParaRPr lang="en-US" sz="500" dirty="0" smtClean="0">
              <a:solidFill>
                <a:schemeClr val="tx1"/>
              </a:solidFill>
            </a:endParaRPr>
          </a:p>
          <a:p>
            <a:pPr marL="457200" indent="-457200" algn="just">
              <a:buFont typeface="+mj-lt"/>
              <a:buAutoNum type="arabicParenR" startAt="2"/>
            </a:pPr>
            <a:endParaRPr lang="tr-TR" sz="500" dirty="0" smtClean="0">
              <a:solidFill>
                <a:schemeClr val="tx1"/>
              </a:solidFill>
            </a:endParaRPr>
          </a:p>
          <a:p>
            <a:pPr marL="457200" indent="-457200" algn="just">
              <a:buFont typeface="+mj-lt"/>
              <a:buAutoNum type="arabicParenR" startAt="2"/>
            </a:pPr>
            <a:r>
              <a:rPr lang="tr-TR" sz="2200" dirty="0" smtClean="0">
                <a:solidFill>
                  <a:schemeClr val="tx1"/>
                </a:solidFill>
              </a:rPr>
              <a:t>sum P</a:t>
            </a:r>
            <a:r>
              <a:rPr lang="tr-TR" sz="2200" baseline="-25000" dirty="0" smtClean="0">
                <a:solidFill>
                  <a:schemeClr val="tx1"/>
                </a:solidFill>
              </a:rPr>
              <a:t>s-mobilized</a:t>
            </a:r>
            <a:r>
              <a:rPr lang="tr-TR" sz="2200" dirty="0" smtClean="0">
                <a:solidFill>
                  <a:schemeClr val="tx1"/>
                </a:solidFill>
              </a:rPr>
              <a:t> and P</a:t>
            </a:r>
            <a:r>
              <a:rPr lang="tr-TR" sz="2200" baseline="-25000" dirty="0" smtClean="0">
                <a:solidFill>
                  <a:schemeClr val="tx1"/>
                </a:solidFill>
              </a:rPr>
              <a:t>e-mobilized</a:t>
            </a:r>
            <a:r>
              <a:rPr lang="tr-TR" sz="2200" dirty="0" smtClean="0">
                <a:solidFill>
                  <a:schemeClr val="tx1"/>
                </a:solidFill>
              </a:rPr>
              <a:t>  to find P</a:t>
            </a:r>
            <a:r>
              <a:rPr lang="tr-TR" sz="2200" baseline="-25000" dirty="0" smtClean="0">
                <a:solidFill>
                  <a:schemeClr val="tx1"/>
                </a:solidFill>
              </a:rPr>
              <a:t>total-mobilized</a:t>
            </a:r>
            <a:r>
              <a:rPr lang="tr-TR" sz="2200" dirty="0" smtClean="0">
                <a:solidFill>
                  <a:schemeClr val="tx1"/>
                </a:solidFill>
              </a:rPr>
              <a:t> .</a:t>
            </a:r>
          </a:p>
          <a:p>
            <a:pPr marL="457200" indent="-457200" algn="just">
              <a:buFont typeface="+mj-lt"/>
              <a:buAutoNum type="arabicParenR" startAt="2"/>
            </a:pPr>
            <a:endParaRPr lang="en-US" sz="500" dirty="0" smtClean="0">
              <a:solidFill>
                <a:schemeClr val="tx1"/>
              </a:solidFill>
            </a:endParaRPr>
          </a:p>
          <a:p>
            <a:pPr marL="457200" indent="-457200" algn="just">
              <a:buFont typeface="+mj-lt"/>
              <a:buAutoNum type="arabicParenR" startAt="2"/>
            </a:pPr>
            <a:endParaRPr lang="tr-TR" sz="500" dirty="0" smtClean="0">
              <a:solidFill>
                <a:schemeClr val="tx1"/>
              </a:solidFill>
            </a:endParaRPr>
          </a:p>
          <a:p>
            <a:pPr marL="457200" indent="-457200" algn="just">
              <a:buFont typeface="+mj-lt"/>
              <a:buAutoNum type="arabicParenR" startAt="2"/>
            </a:pPr>
            <a:r>
              <a:rPr lang="tr-TR" sz="2200" dirty="0" smtClean="0">
                <a:solidFill>
                  <a:schemeClr val="tx1"/>
                </a:solidFill>
              </a:rPr>
              <a:t>if P</a:t>
            </a:r>
            <a:r>
              <a:rPr lang="tr-TR" sz="2200" baseline="-25000" dirty="0" smtClean="0">
                <a:solidFill>
                  <a:schemeClr val="tx1"/>
                </a:solidFill>
              </a:rPr>
              <a:t>total-mobilized</a:t>
            </a:r>
            <a:r>
              <a:rPr lang="tr-TR" sz="2200" dirty="0" smtClean="0">
                <a:solidFill>
                  <a:schemeClr val="tx1"/>
                </a:solidFill>
              </a:rPr>
              <a:t> ≠ P</a:t>
            </a:r>
            <a:r>
              <a:rPr lang="tr-TR" sz="2200" baseline="-25000" dirty="0" smtClean="0">
                <a:solidFill>
                  <a:schemeClr val="tx1"/>
                </a:solidFill>
              </a:rPr>
              <a:t>design </a:t>
            </a:r>
            <a:r>
              <a:rPr lang="tr-TR" sz="2200" dirty="0" smtClean="0">
                <a:solidFill>
                  <a:schemeClr val="tx1"/>
                </a:solidFill>
              </a:rPr>
              <a:t> try new </a:t>
            </a:r>
            <a:r>
              <a:rPr lang="tr-TR" sz="2200" dirty="0" smtClean="0">
                <a:solidFill>
                  <a:schemeClr val="tx1"/>
                </a:solidFill>
                <a:latin typeface="Symbol" pitchFamily="18" charset="2"/>
                <a:cs typeface="GreekC"/>
              </a:rPr>
              <a:t>d (</a:t>
            </a:r>
            <a:r>
              <a:rPr lang="tr-TR" sz="2200" dirty="0" smtClean="0">
                <a:solidFill>
                  <a:schemeClr val="tx1"/>
                </a:solidFill>
                <a:cs typeface="GreekC"/>
              </a:rPr>
              <a:t>if </a:t>
            </a:r>
            <a:r>
              <a:rPr lang="tr-TR" sz="2200" dirty="0" smtClean="0">
                <a:solidFill>
                  <a:schemeClr val="tx1"/>
                </a:solidFill>
              </a:rPr>
              <a:t>P</a:t>
            </a:r>
            <a:r>
              <a:rPr lang="tr-TR" sz="2200" baseline="-25000" dirty="0" smtClean="0">
                <a:solidFill>
                  <a:schemeClr val="tx1"/>
                </a:solidFill>
              </a:rPr>
              <a:t>total-mobilized</a:t>
            </a:r>
            <a:r>
              <a:rPr lang="tr-TR" sz="2200" dirty="0" smtClean="0">
                <a:solidFill>
                  <a:schemeClr val="tx1"/>
                </a:solidFill>
              </a:rPr>
              <a:t> &gt;P</a:t>
            </a:r>
            <a:r>
              <a:rPr lang="tr-TR" sz="2200" baseline="-25000" dirty="0" smtClean="0">
                <a:solidFill>
                  <a:schemeClr val="tx1"/>
                </a:solidFill>
              </a:rPr>
              <a:t>design </a:t>
            </a:r>
            <a:r>
              <a:rPr lang="tr-TR" sz="2200" dirty="0" smtClean="0">
                <a:solidFill>
                  <a:schemeClr val="tx1"/>
                </a:solidFill>
              </a:rPr>
              <a:t> reduce </a:t>
            </a:r>
            <a:r>
              <a:rPr lang="tr-TR" sz="2200" dirty="0" smtClean="0">
                <a:solidFill>
                  <a:schemeClr val="tx1"/>
                </a:solidFill>
                <a:latin typeface="Symbol" pitchFamily="18" charset="2"/>
                <a:cs typeface="GreekC"/>
              </a:rPr>
              <a:t>d</a:t>
            </a:r>
            <a:r>
              <a:rPr lang="tr-TR" sz="2200" dirty="0" smtClean="0">
                <a:solidFill>
                  <a:schemeClr val="tx1"/>
                </a:solidFill>
                <a:cs typeface="GreekC"/>
              </a:rPr>
              <a:t>, otherwise increase it)</a:t>
            </a:r>
            <a:r>
              <a:rPr lang="tr-TR" sz="2200" dirty="0" smtClean="0">
                <a:solidFill>
                  <a:schemeClr val="tx1"/>
                </a:solidFill>
                <a:latin typeface="Symbol" pitchFamily="18" charset="2"/>
                <a:cs typeface="GreekC"/>
              </a:rPr>
              <a:t> </a:t>
            </a:r>
            <a:r>
              <a:rPr lang="tr-TR" sz="2200" dirty="0" smtClean="0">
                <a:solidFill>
                  <a:schemeClr val="tx1"/>
                </a:solidFill>
                <a:cs typeface="GreekC"/>
              </a:rPr>
              <a:t>and repeat the calculations until P</a:t>
            </a:r>
            <a:r>
              <a:rPr lang="tr-TR" sz="2200" baseline="-25000" dirty="0" smtClean="0">
                <a:solidFill>
                  <a:schemeClr val="tx1"/>
                </a:solidFill>
              </a:rPr>
              <a:t>total-mobilized</a:t>
            </a:r>
            <a:r>
              <a:rPr lang="tr-TR" sz="2200" dirty="0" smtClean="0">
                <a:solidFill>
                  <a:schemeClr val="tx1"/>
                </a:solidFill>
              </a:rPr>
              <a:t> </a:t>
            </a:r>
            <a:r>
              <a:rPr lang="tr-TR" sz="2200" dirty="0" smtClean="0">
                <a:solidFill>
                  <a:schemeClr val="tx1"/>
                </a:solidFill>
                <a:latin typeface="Times New Roman"/>
                <a:cs typeface="Times New Roman"/>
              </a:rPr>
              <a:t>≈</a:t>
            </a:r>
            <a:r>
              <a:rPr lang="tr-TR" sz="2200" dirty="0" smtClean="0">
                <a:solidFill>
                  <a:schemeClr val="tx1"/>
                </a:solidFill>
              </a:rPr>
              <a:t> P</a:t>
            </a:r>
            <a:r>
              <a:rPr lang="tr-TR" sz="2200" baseline="-25000" dirty="0" smtClean="0">
                <a:solidFill>
                  <a:schemeClr val="tx1"/>
                </a:solidFill>
              </a:rPr>
              <a:t>design </a:t>
            </a:r>
            <a:r>
              <a:rPr lang="tr-TR" sz="2200" dirty="0" smtClean="0">
                <a:solidFill>
                  <a:schemeClr val="tx1"/>
                </a:solidFill>
                <a:cs typeface="GreekC"/>
              </a:rPr>
              <a:t>.</a:t>
            </a:r>
            <a:r>
              <a:rPr lang="tr-TR" sz="2200" dirty="0" smtClean="0">
                <a:solidFill>
                  <a:schemeClr val="tx1"/>
                </a:solidFill>
                <a:latin typeface="GreekC"/>
                <a:cs typeface="GreekC"/>
              </a:rPr>
              <a:t> </a:t>
            </a:r>
            <a:r>
              <a:rPr lang="tr-TR" sz="2200" dirty="0" smtClean="0">
                <a:solidFill>
                  <a:schemeClr val="tx1"/>
                </a:solidFill>
              </a:rPr>
              <a:t> </a:t>
            </a:r>
          </a:p>
          <a:p>
            <a:pPr marL="457200" indent="-457200" algn="just">
              <a:buFont typeface="+mj-lt"/>
              <a:buAutoNum type="arabicParenR" startAt="2"/>
            </a:pPr>
            <a:endParaRPr lang="en-US" sz="2200" dirty="0" smtClean="0">
              <a:solidFill>
                <a:schemeClr val="tx1"/>
              </a:solidFill>
              <a:latin typeface="Symbol" pitchFamily="18" charset="2"/>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2256416407"/>
      </p:ext>
    </p:extLst>
  </p:cSld>
  <p:clrMapOvr>
    <a:masterClrMapping/>
  </p:clrMapOvr>
  <p:transition>
    <p:wip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57200"/>
            <a:ext cx="3962400" cy="6096000"/>
          </a:xfrm>
        </p:spPr>
        <p:txBody>
          <a:bodyPr>
            <a:noAutofit/>
          </a:bodyPr>
          <a:lstStyle/>
          <a:p>
            <a:r>
              <a:rPr lang="tr-TR" b="1" dirty="0" smtClean="0">
                <a:solidFill>
                  <a:schemeClr val="tx1"/>
                </a:solidFill>
                <a:latin typeface="Arial" pitchFamily="34" charset="0"/>
                <a:cs typeface="Arial" pitchFamily="34" charset="0"/>
              </a:rPr>
              <a:t>Example 14.3</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indent="-457200" algn="just">
              <a:spcBef>
                <a:spcPts val="0"/>
              </a:spcBef>
            </a:pPr>
            <a:r>
              <a:rPr lang="tr-TR" sz="2200" dirty="0" smtClean="0">
                <a:solidFill>
                  <a:schemeClr val="tx1"/>
                </a:solidFill>
              </a:rPr>
              <a:t>The drilled shaft shown in figure is to be designed without the benefit of any onsite static load tests. The soil conditions are uniform and the site characterization program was average. Compute the allowable downward load capacity.</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267200" y="533400"/>
            <a:ext cx="4076700" cy="57816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14400" y="5486400"/>
            <a:ext cx="3622675" cy="533400"/>
          </a:xfrm>
          <a:prstGeom prst="rect">
            <a:avLst/>
          </a:prstGeom>
          <a:noFill/>
          <a:ln w="9525">
            <a:noFill/>
            <a:miter lim="800000"/>
            <a:headEnd/>
            <a:tailEnd/>
          </a:ln>
        </p:spPr>
      </p:pic>
    </p:spTree>
    <p:extLst>
      <p:ext uri="{BB962C8B-B14F-4D97-AF65-F5344CB8AC3E}">
        <p14:creationId xmlns:p14="http://schemas.microsoft.com/office/powerpoint/2010/main" val="3588200143"/>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4953000" cy="5943600"/>
          </a:xfrm>
        </p:spPr>
        <p:txBody>
          <a:bodyPr>
            <a:noAutofit/>
          </a:bodyPr>
          <a:lstStyle/>
          <a:p>
            <a:r>
              <a:rPr lang="tr-TR" b="1" dirty="0" smtClean="0">
                <a:solidFill>
                  <a:schemeClr val="tx1"/>
                </a:solidFill>
                <a:latin typeface="Arial" pitchFamily="34" charset="0"/>
                <a:cs typeface="Arial" pitchFamily="34" charset="0"/>
              </a:rPr>
              <a:t>Pile </a:t>
            </a:r>
            <a:r>
              <a:rPr lang="en-US" b="1" dirty="0" smtClean="0">
                <a:solidFill>
                  <a:schemeClr val="tx1"/>
                </a:solidFill>
                <a:latin typeface="Arial" pitchFamily="34" charset="0"/>
                <a:cs typeface="Arial" pitchFamily="34" charset="0"/>
              </a:rPr>
              <a:t>Driving</a:t>
            </a:r>
          </a:p>
          <a:p>
            <a:endParaRPr lang="tr-TR" b="1" dirty="0" smtClean="0">
              <a:solidFill>
                <a:schemeClr val="tx1"/>
              </a:solidFill>
              <a:latin typeface="Arial" pitchFamily="34" charset="0"/>
              <a:cs typeface="Arial" pitchFamily="34" charset="0"/>
            </a:endParaRPr>
          </a:p>
          <a:p>
            <a:pPr algn="just">
              <a:buFont typeface="Courier New" pitchFamily="49" charset="0"/>
              <a:buChar char="o"/>
            </a:pPr>
            <a:r>
              <a:rPr lang="en-US" sz="2200" dirty="0" smtClean="0">
                <a:solidFill>
                  <a:schemeClr val="tx1"/>
                </a:solidFill>
              </a:rPr>
              <a:t> piles are driven by a pile driver (pile-driving rig), which keep the pile and hammer properly aligned during driving.</a:t>
            </a:r>
            <a:endParaRPr lang="tr-TR" sz="2200" dirty="0" smtClean="0">
              <a:solidFill>
                <a:schemeClr val="tx1"/>
              </a:solidFill>
            </a:endParaRPr>
          </a:p>
          <a:p>
            <a:pPr algn="just">
              <a:buFont typeface="Courier New" pitchFamily="49" charset="0"/>
              <a:buChar char="o"/>
            </a:pPr>
            <a:endParaRPr lang="en-US" sz="2200" dirty="0" smtClean="0"/>
          </a:p>
          <a:p>
            <a:pPr algn="just">
              <a:buFont typeface="Courier New" pitchFamily="49" charset="0"/>
              <a:buChar char="o"/>
            </a:pPr>
            <a:r>
              <a:rPr lang="tr-TR" sz="2200" dirty="0" smtClean="0">
                <a:solidFill>
                  <a:schemeClr val="tx1"/>
                </a:solidFill>
              </a:rPr>
              <a:t> </a:t>
            </a:r>
            <a:r>
              <a:rPr lang="en-US" sz="2200" dirty="0" smtClean="0">
                <a:solidFill>
                  <a:schemeClr val="tx1"/>
                </a:solidFill>
              </a:rPr>
              <a:t>hammer is the part of the pile driver which provide repetitive blows with enough energy to drive the pile without breaking it</a:t>
            </a:r>
            <a:r>
              <a:rPr lang="tr-TR" sz="2200" dirty="0" smtClean="0">
                <a:solidFill>
                  <a:schemeClr val="tx1"/>
                </a:solidFill>
              </a:rPr>
              <a:t>.</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en-US" sz="2200" dirty="0" smtClean="0">
                <a:solidFill>
                  <a:schemeClr val="tx1"/>
                </a:solidFill>
              </a:rPr>
              <a:t> there are different types of hammers.</a:t>
            </a:r>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tr-TR" sz="2200" dirty="0" smtClean="0">
              <a:solidFill>
                <a:schemeClr val="tx1"/>
              </a:solidFill>
            </a:endParaRPr>
          </a:p>
          <a:p>
            <a:pPr lvl="1" algn="just">
              <a:buFont typeface="Courier New" pitchFamily="49" charset="0"/>
              <a:buChar char="o"/>
            </a:pPr>
            <a:endParaRPr lang="tr-TR" sz="5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descr="C:\Users\mmm\Desktop\pile driver.jpg"/>
          <p:cNvPicPr>
            <a:picLocks noChangeAspect="1" noChangeArrowheads="1"/>
          </p:cNvPicPr>
          <p:nvPr/>
        </p:nvPicPr>
        <p:blipFill>
          <a:blip r:embed="rId3" cstate="print"/>
          <a:srcRect/>
          <a:stretch>
            <a:fillRect/>
          </a:stretch>
        </p:blipFill>
        <p:spPr bwMode="auto">
          <a:xfrm>
            <a:off x="5334000" y="1066800"/>
            <a:ext cx="3581400" cy="4781353"/>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458200" cy="6324600"/>
          </a:xfrm>
        </p:spPr>
        <p:txBody>
          <a:bodyPr>
            <a:noAutofit/>
          </a:bodyPr>
          <a:lstStyle/>
          <a:p>
            <a:r>
              <a:rPr lang="tr-TR" b="1" dirty="0" smtClean="0">
                <a:solidFill>
                  <a:schemeClr val="tx1"/>
                </a:solidFill>
                <a:latin typeface="Arial" pitchFamily="34" charset="0"/>
                <a:cs typeface="Arial" pitchFamily="34" charset="0"/>
              </a:rPr>
              <a:t>Solution of Example 14.3</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609600" y="685800"/>
            <a:ext cx="7522590" cy="10668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371600" y="1905000"/>
            <a:ext cx="5943600" cy="4523014"/>
          </a:xfrm>
          <a:prstGeom prst="rect">
            <a:avLst/>
          </a:prstGeom>
          <a:noFill/>
          <a:ln w="9525">
            <a:noFill/>
            <a:miter lim="800000"/>
            <a:headEnd/>
            <a:tailEnd/>
          </a:ln>
        </p:spPr>
      </p:pic>
    </p:spTree>
    <p:extLst>
      <p:ext uri="{BB962C8B-B14F-4D97-AF65-F5344CB8AC3E}">
        <p14:creationId xmlns:p14="http://schemas.microsoft.com/office/powerpoint/2010/main" val="1435866782"/>
      </p:ext>
    </p:extLst>
  </p:cSld>
  <p:clrMapOvr>
    <a:masterClrMapping/>
  </p:clrMapOvr>
  <p:transition>
    <p:wip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458200" cy="6324600"/>
          </a:xfrm>
        </p:spPr>
        <p:txBody>
          <a:bodyPr>
            <a:noAutofit/>
          </a:bodyPr>
          <a:lstStyle/>
          <a:p>
            <a:r>
              <a:rPr lang="tr-TR" b="1" dirty="0" smtClean="0">
                <a:solidFill>
                  <a:schemeClr val="tx1"/>
                </a:solidFill>
                <a:latin typeface="Arial" pitchFamily="34" charset="0"/>
                <a:cs typeface="Arial" pitchFamily="34" charset="0"/>
              </a:rPr>
              <a:t>Solution of Example 14.3</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3352800" y="838200"/>
            <a:ext cx="4051300" cy="8382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990600" y="1828800"/>
            <a:ext cx="6686550" cy="239077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914400" y="4343400"/>
            <a:ext cx="7347098" cy="1828800"/>
          </a:xfrm>
          <a:prstGeom prst="rect">
            <a:avLst/>
          </a:prstGeom>
          <a:noFill/>
          <a:ln w="9525">
            <a:noFill/>
            <a:miter lim="800000"/>
            <a:headEnd/>
            <a:tailEnd/>
          </a:ln>
        </p:spPr>
      </p:pic>
      <p:sp>
        <p:nvSpPr>
          <p:cNvPr id="9" name="Rectangle 8"/>
          <p:cNvSpPr/>
          <p:nvPr/>
        </p:nvSpPr>
        <p:spPr>
          <a:xfrm>
            <a:off x="1371600" y="1066800"/>
            <a:ext cx="1689886" cy="646331"/>
          </a:xfrm>
          <a:prstGeom prst="rect">
            <a:avLst/>
          </a:prstGeom>
        </p:spPr>
        <p:txBody>
          <a:bodyPr wrap="none">
            <a:spAutoFit/>
          </a:bodyPr>
          <a:lstStyle/>
          <a:p>
            <a:r>
              <a:rPr lang="tr-TR" dirty="0" smtClean="0">
                <a:solidFill>
                  <a:prstClr val="black"/>
                </a:solidFill>
              </a:rPr>
              <a:t>because </a:t>
            </a:r>
            <a:r>
              <a:rPr lang="en-US" dirty="0" smtClean="0">
                <a:solidFill>
                  <a:prstClr val="black"/>
                </a:solidFill>
              </a:rPr>
              <a:t>N</a:t>
            </a:r>
            <a:r>
              <a:rPr lang="en-US" baseline="-25000" dirty="0" smtClean="0">
                <a:solidFill>
                  <a:prstClr val="black"/>
                </a:solidFill>
              </a:rPr>
              <a:t>60</a:t>
            </a:r>
            <a:r>
              <a:rPr lang="en-US" dirty="0" smtClean="0">
                <a:solidFill>
                  <a:prstClr val="black"/>
                </a:solidFill>
              </a:rPr>
              <a:t>≥15</a:t>
            </a:r>
            <a:r>
              <a:rPr lang="tr-TR" dirty="0" smtClean="0">
                <a:solidFill>
                  <a:prstClr val="black"/>
                </a:solidFill>
              </a:rPr>
              <a:t>,</a:t>
            </a:r>
          </a:p>
          <a:p>
            <a:r>
              <a:rPr lang="en-US" dirty="0" smtClean="0">
                <a:solidFill>
                  <a:prstClr val="black"/>
                </a:solidFill>
              </a:rPr>
              <a:t> </a:t>
            </a:r>
            <a:r>
              <a:rPr lang="tr-TR" b="1" dirty="0" smtClean="0">
                <a:solidFill>
                  <a:prstClr val="black"/>
                </a:solidFill>
                <a:latin typeface="Symbol" pitchFamily="18" charset="2"/>
              </a:rPr>
              <a:t>b</a:t>
            </a:r>
            <a:r>
              <a:rPr lang="tr-TR" b="1" dirty="0" smtClean="0">
                <a:solidFill>
                  <a:prstClr val="black"/>
                </a:solidFill>
              </a:rPr>
              <a:t>=</a:t>
            </a:r>
            <a:r>
              <a:rPr lang="en-US" b="1" dirty="0" smtClean="0">
                <a:solidFill>
                  <a:prstClr val="black"/>
                </a:solidFill>
              </a:rPr>
              <a:t>1.5-0.245 √z </a:t>
            </a:r>
            <a:endParaRPr lang="tr-TR" dirty="0">
              <a:solidFill>
                <a:prstClr val="black"/>
              </a:solidFill>
            </a:endParaRPr>
          </a:p>
        </p:txBody>
      </p:sp>
      <p:cxnSp>
        <p:nvCxnSpPr>
          <p:cNvPr id="11" name="Straight Arrow Connector 10"/>
          <p:cNvCxnSpPr/>
          <p:nvPr/>
        </p:nvCxnSpPr>
        <p:spPr>
          <a:xfrm>
            <a:off x="2895600" y="1600200"/>
            <a:ext cx="9144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3505200"/>
            <a:ext cx="4953000" cy="369332"/>
          </a:xfrm>
          <a:prstGeom prst="rect">
            <a:avLst/>
          </a:prstGeom>
          <a:noFill/>
        </p:spPr>
        <p:txBody>
          <a:bodyPr wrap="square" rtlCol="0">
            <a:spAutoFit/>
          </a:bodyPr>
          <a:lstStyle/>
          <a:p>
            <a:r>
              <a:rPr lang="en-US" dirty="0" smtClean="0">
                <a:solidFill>
                  <a:prstClr val="black"/>
                </a:solidFill>
              </a:rPr>
              <a:t>Layer thickness  = 5.5m,  layer thickness = 5m</a:t>
            </a:r>
            <a:endParaRPr lang="en-US" dirty="0">
              <a:solidFill>
                <a:prstClr val="black"/>
              </a:solidFill>
            </a:endParaRPr>
          </a:p>
        </p:txBody>
      </p:sp>
      <p:cxnSp>
        <p:nvCxnSpPr>
          <p:cNvPr id="14" name="Shape 13"/>
          <p:cNvCxnSpPr>
            <a:stCxn id="3075" idx="1"/>
          </p:cNvCxnSpPr>
          <p:nvPr/>
        </p:nvCxnSpPr>
        <p:spPr>
          <a:xfrm rot="10800000" flipV="1">
            <a:off x="685800" y="3024188"/>
            <a:ext cx="304800" cy="557212"/>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09800" y="3352800"/>
            <a:ext cx="9144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38400" y="3048000"/>
            <a:ext cx="533400" cy="307777"/>
          </a:xfrm>
          <a:prstGeom prst="rect">
            <a:avLst/>
          </a:prstGeom>
          <a:noFill/>
        </p:spPr>
        <p:txBody>
          <a:bodyPr wrap="square" rtlCol="0">
            <a:spAutoFit/>
          </a:bodyPr>
          <a:lstStyle/>
          <a:p>
            <a:r>
              <a:rPr lang="en-US" sz="1400" dirty="0" smtClean="0">
                <a:solidFill>
                  <a:prstClr val="black"/>
                </a:solidFill>
              </a:rPr>
              <a:t>11.5</a:t>
            </a:r>
            <a:endParaRPr lang="en-US" sz="1400" dirty="0">
              <a:solidFill>
                <a:prstClr val="black"/>
              </a:solidFill>
            </a:endParaRPr>
          </a:p>
        </p:txBody>
      </p:sp>
      <p:cxnSp>
        <p:nvCxnSpPr>
          <p:cNvPr id="19" name="Straight Arrow Connector 18"/>
          <p:cNvCxnSpPr/>
          <p:nvPr/>
        </p:nvCxnSpPr>
        <p:spPr>
          <a:xfrm rot="10800000">
            <a:off x="2895600" y="3276600"/>
            <a:ext cx="533400" cy="1524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3200400"/>
            <a:ext cx="533400" cy="307777"/>
          </a:xfrm>
          <a:prstGeom prst="rect">
            <a:avLst/>
          </a:prstGeom>
          <a:solidFill>
            <a:schemeClr val="bg1"/>
          </a:solidFill>
        </p:spPr>
        <p:txBody>
          <a:bodyPr wrap="square" rtlCol="0">
            <a:spAutoFit/>
          </a:bodyPr>
          <a:lstStyle/>
          <a:p>
            <a:r>
              <a:rPr lang="en-US" sz="1400" dirty="0" smtClean="0">
                <a:solidFill>
                  <a:prstClr val="black"/>
                </a:solidFill>
              </a:rPr>
              <a:t>0.67</a:t>
            </a:r>
            <a:endParaRPr lang="en-US" sz="1400" dirty="0">
              <a:solidFill>
                <a:prstClr val="black"/>
              </a:solidFill>
            </a:endParaRPr>
          </a:p>
        </p:txBody>
      </p:sp>
      <p:sp>
        <p:nvSpPr>
          <p:cNvPr id="22" name="TextBox 21"/>
          <p:cNvSpPr txBox="1"/>
          <p:nvPr/>
        </p:nvSpPr>
        <p:spPr>
          <a:xfrm>
            <a:off x="5334000" y="3200400"/>
            <a:ext cx="533400" cy="307777"/>
          </a:xfrm>
          <a:prstGeom prst="rect">
            <a:avLst/>
          </a:prstGeom>
          <a:solidFill>
            <a:schemeClr val="bg1"/>
          </a:solidFill>
        </p:spPr>
        <p:txBody>
          <a:bodyPr wrap="square" rtlCol="0">
            <a:spAutoFit/>
          </a:bodyPr>
          <a:lstStyle/>
          <a:p>
            <a:r>
              <a:rPr lang="en-US" sz="1400" dirty="0" smtClean="0">
                <a:solidFill>
                  <a:prstClr val="black"/>
                </a:solidFill>
              </a:rPr>
              <a:t>87.7</a:t>
            </a:r>
            <a:endParaRPr lang="en-US" sz="1400" dirty="0">
              <a:solidFill>
                <a:prstClr val="black"/>
              </a:solidFill>
            </a:endParaRPr>
          </a:p>
        </p:txBody>
      </p:sp>
      <p:sp>
        <p:nvSpPr>
          <p:cNvPr id="23" name="TextBox 22"/>
          <p:cNvSpPr txBox="1"/>
          <p:nvPr/>
        </p:nvSpPr>
        <p:spPr>
          <a:xfrm>
            <a:off x="6934200" y="3197423"/>
            <a:ext cx="685800" cy="307777"/>
          </a:xfrm>
          <a:prstGeom prst="rect">
            <a:avLst/>
          </a:prstGeom>
          <a:solidFill>
            <a:schemeClr val="bg1"/>
          </a:solidFill>
        </p:spPr>
        <p:txBody>
          <a:bodyPr wrap="square" rtlCol="0">
            <a:spAutoFit/>
          </a:bodyPr>
          <a:lstStyle/>
          <a:p>
            <a:r>
              <a:rPr lang="en-US" sz="1400" dirty="0" smtClean="0">
                <a:solidFill>
                  <a:prstClr val="black"/>
                </a:solidFill>
              </a:rPr>
              <a:t>826.5</a:t>
            </a:r>
            <a:endParaRPr lang="en-US" sz="1400" dirty="0">
              <a:solidFill>
                <a:prstClr val="black"/>
              </a:solidFill>
            </a:endParaRPr>
          </a:p>
        </p:txBody>
      </p:sp>
      <p:sp>
        <p:nvSpPr>
          <p:cNvPr id="24" name="TextBox 23"/>
          <p:cNvSpPr txBox="1"/>
          <p:nvPr/>
        </p:nvSpPr>
        <p:spPr>
          <a:xfrm>
            <a:off x="6858000" y="3505200"/>
            <a:ext cx="914400" cy="307777"/>
          </a:xfrm>
          <a:prstGeom prst="rect">
            <a:avLst/>
          </a:prstGeom>
          <a:solidFill>
            <a:schemeClr val="bg1"/>
          </a:solidFill>
        </p:spPr>
        <p:txBody>
          <a:bodyPr wrap="square" rtlCol="0">
            <a:spAutoFit/>
          </a:bodyPr>
          <a:lstStyle/>
          <a:p>
            <a:r>
              <a:rPr lang="en-US" sz="1400" dirty="0" smtClean="0">
                <a:solidFill>
                  <a:prstClr val="black"/>
                </a:solidFill>
              </a:rPr>
              <a:t>1736.5</a:t>
            </a:r>
            <a:endParaRPr lang="en-US" sz="1400" dirty="0">
              <a:solidFill>
                <a:prstClr val="black"/>
              </a:solidFill>
            </a:endParaRPr>
          </a:p>
        </p:txBody>
      </p:sp>
    </p:spTree>
    <p:extLst>
      <p:ext uri="{BB962C8B-B14F-4D97-AF65-F5344CB8AC3E}">
        <p14:creationId xmlns:p14="http://schemas.microsoft.com/office/powerpoint/2010/main" val="1710255987"/>
      </p:ext>
    </p:extLst>
  </p:cSld>
  <p:clrMapOvr>
    <a:masterClrMapping/>
  </p:clrMapOvr>
  <p:transition>
    <p:wip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458200" cy="6324600"/>
          </a:xfrm>
        </p:spPr>
        <p:txBody>
          <a:bodyPr>
            <a:noAutofit/>
          </a:bodyPr>
          <a:lstStyle/>
          <a:p>
            <a:r>
              <a:rPr lang="tr-TR" b="1" dirty="0" smtClean="0">
                <a:solidFill>
                  <a:schemeClr val="tx1"/>
                </a:solidFill>
                <a:latin typeface="Arial" pitchFamily="34" charset="0"/>
                <a:cs typeface="Arial" pitchFamily="34" charset="0"/>
              </a:rPr>
              <a:t>Solution of Example 14.3</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95400" y="1066800"/>
            <a:ext cx="4659305" cy="1981200"/>
          </a:xfrm>
          <a:prstGeom prst="rect">
            <a:avLst/>
          </a:prstGeom>
          <a:noFill/>
          <a:ln w="9525">
            <a:noFill/>
            <a:miter lim="800000"/>
            <a:headEnd/>
            <a:tailEnd/>
          </a:ln>
        </p:spPr>
      </p:pic>
    </p:spTree>
    <p:extLst>
      <p:ext uri="{BB962C8B-B14F-4D97-AF65-F5344CB8AC3E}">
        <p14:creationId xmlns:p14="http://schemas.microsoft.com/office/powerpoint/2010/main" val="1744704985"/>
      </p:ext>
    </p:extLst>
  </p:cSld>
  <p:clrMapOvr>
    <a:masterClrMapping/>
  </p:clrMapOvr>
  <p:transition>
    <p:wip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57200"/>
            <a:ext cx="3962400" cy="6096000"/>
          </a:xfrm>
        </p:spPr>
        <p:txBody>
          <a:bodyPr>
            <a:noAutofit/>
          </a:bodyPr>
          <a:lstStyle/>
          <a:p>
            <a:r>
              <a:rPr lang="tr-TR" b="1" dirty="0" smtClean="0">
                <a:solidFill>
                  <a:schemeClr val="tx1"/>
                </a:solidFill>
                <a:latin typeface="Arial" pitchFamily="34" charset="0"/>
                <a:cs typeface="Arial" pitchFamily="34" charset="0"/>
              </a:rPr>
              <a:t>Exercise 14.26 (p.556)</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indent="-457200" algn="just">
              <a:spcBef>
                <a:spcPts val="0"/>
              </a:spcBef>
            </a:pPr>
            <a:r>
              <a:rPr lang="tr-TR" sz="2200" dirty="0" smtClean="0">
                <a:solidFill>
                  <a:schemeClr val="tx1"/>
                </a:solidFill>
              </a:rPr>
              <a:t>Compute the settlement of the shaft in Example 14.3 when it is subjected to the allowable downward load.</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267200" y="533400"/>
            <a:ext cx="4076700" cy="57816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14400" y="5486400"/>
            <a:ext cx="3622675" cy="533400"/>
          </a:xfrm>
          <a:prstGeom prst="rect">
            <a:avLst/>
          </a:prstGeom>
          <a:noFill/>
          <a:ln w="9525">
            <a:noFill/>
            <a:miter lim="800000"/>
            <a:headEnd/>
            <a:tailEnd/>
          </a:ln>
        </p:spPr>
      </p:pic>
    </p:spTree>
    <p:extLst>
      <p:ext uri="{BB962C8B-B14F-4D97-AF65-F5344CB8AC3E}">
        <p14:creationId xmlns:p14="http://schemas.microsoft.com/office/powerpoint/2010/main" val="3021322575"/>
      </p:ext>
    </p:extLst>
  </p:cSld>
  <p:clrMapOvr>
    <a:masterClrMapping/>
  </p:clrMapOvr>
  <p:transition>
    <p:wip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458200" cy="6324600"/>
          </a:xfrm>
        </p:spPr>
        <p:txBody>
          <a:bodyPr>
            <a:noAutofit/>
          </a:bodyPr>
          <a:lstStyle/>
          <a:p>
            <a:r>
              <a:rPr lang="tr-TR" b="1" dirty="0" smtClean="0">
                <a:solidFill>
                  <a:schemeClr val="tx1"/>
                </a:solidFill>
                <a:latin typeface="Arial" pitchFamily="34" charset="0"/>
                <a:cs typeface="Arial" pitchFamily="34" charset="0"/>
              </a:rPr>
              <a:t>Solution of Exercise 14.26</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57200" y="990600"/>
            <a:ext cx="8420100" cy="4996456"/>
          </a:xfrm>
          <a:prstGeom prst="rect">
            <a:avLst/>
          </a:prstGeom>
          <a:noFill/>
          <a:ln w="9525">
            <a:noFill/>
            <a:miter lim="800000"/>
            <a:headEnd/>
            <a:tailEnd/>
          </a:ln>
        </p:spPr>
      </p:pic>
    </p:spTree>
    <p:extLst>
      <p:ext uri="{BB962C8B-B14F-4D97-AF65-F5344CB8AC3E}">
        <p14:creationId xmlns:p14="http://schemas.microsoft.com/office/powerpoint/2010/main" val="750048314"/>
      </p:ext>
    </p:extLst>
  </p:cSld>
  <p:clrMapOvr>
    <a:masterClrMapping/>
  </p:clrMapOvr>
  <p:transition>
    <p:wip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458200" cy="6324600"/>
          </a:xfrm>
        </p:spPr>
        <p:txBody>
          <a:bodyPr>
            <a:noAutofit/>
          </a:bodyPr>
          <a:lstStyle/>
          <a:p>
            <a:r>
              <a:rPr lang="tr-TR" b="1" dirty="0" smtClean="0">
                <a:solidFill>
                  <a:schemeClr val="tx1"/>
                </a:solidFill>
                <a:latin typeface="Arial" pitchFamily="34" charset="0"/>
                <a:cs typeface="Arial" pitchFamily="34" charset="0"/>
              </a:rPr>
              <a:t>Solution of Exercise 14.26</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 y="1757362"/>
            <a:ext cx="8916920" cy="426243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0" y="919162"/>
            <a:ext cx="8315689" cy="875775"/>
          </a:xfrm>
          <a:prstGeom prst="rect">
            <a:avLst/>
          </a:prstGeom>
          <a:noFill/>
          <a:ln w="9525">
            <a:noFill/>
            <a:miter lim="800000"/>
            <a:headEnd/>
            <a:tailEnd/>
          </a:ln>
        </p:spPr>
      </p:pic>
    </p:spTree>
    <p:extLst>
      <p:ext uri="{BB962C8B-B14F-4D97-AF65-F5344CB8AC3E}">
        <p14:creationId xmlns:p14="http://schemas.microsoft.com/office/powerpoint/2010/main" val="2148992515"/>
      </p:ext>
    </p:extLst>
  </p:cSld>
  <p:clrMapOvr>
    <a:masterClrMapping/>
  </p:clrMapOvr>
  <p:transition>
    <p:wip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458200" cy="6324600"/>
          </a:xfrm>
        </p:spPr>
        <p:txBody>
          <a:bodyPr>
            <a:noAutofit/>
          </a:bodyPr>
          <a:lstStyle/>
          <a:p>
            <a:r>
              <a:rPr lang="tr-TR" b="1" dirty="0" smtClean="0">
                <a:solidFill>
                  <a:schemeClr val="tx1"/>
                </a:solidFill>
                <a:latin typeface="Arial" pitchFamily="34" charset="0"/>
                <a:cs typeface="Arial" pitchFamily="34" charset="0"/>
              </a:rPr>
              <a:t>Solution of Exercise 14.26</a:t>
            </a:r>
          </a:p>
          <a:p>
            <a:endParaRPr lang="en-US" sz="200" b="1" i="1" dirty="0" smtClean="0">
              <a:solidFill>
                <a:schemeClr val="tx1"/>
              </a:solidFill>
              <a:cs typeface="Arial" pitchFamily="34" charset="0"/>
            </a:endParaRPr>
          </a:p>
          <a:p>
            <a:endParaRPr lang="en-US"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tr-TR" sz="2200" dirty="0" smtClean="0">
                <a:solidFill>
                  <a:schemeClr val="tx1"/>
                </a:solidFill>
              </a:rPr>
              <a:t> you should also add elastic settlement to this value:</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tr-TR" sz="2200" dirty="0" smtClean="0">
                <a:solidFill>
                  <a:schemeClr val="tx1"/>
                </a:solidFill>
              </a:rPr>
              <a:t> </a:t>
            </a:r>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marL="457200" indent="-457200" algn="just"/>
            <a:endParaRPr lang="tr-TR" sz="2200" b="1"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r>
              <a:rPr lang="tr-TR" sz="2200" b="1" dirty="0" smtClean="0">
                <a:solidFill>
                  <a:schemeClr val="tx1"/>
                </a:solidFill>
              </a:rPr>
              <a:t>       </a:t>
            </a:r>
            <a:r>
              <a:rPr lang="tr-TR" sz="2200" b="1" dirty="0" smtClean="0">
                <a:solidFill>
                  <a:schemeClr val="tx1"/>
                </a:solidFill>
                <a:latin typeface="Symbol" pitchFamily="18" charset="2"/>
                <a:cs typeface="GreekC"/>
              </a:rPr>
              <a:t>d</a:t>
            </a:r>
            <a:r>
              <a:rPr lang="tr-TR" sz="2200" b="1" baseline="-25000" dirty="0" smtClean="0">
                <a:solidFill>
                  <a:schemeClr val="tx1"/>
                </a:solidFill>
                <a:cs typeface="GreekC"/>
              </a:rPr>
              <a:t>total</a:t>
            </a:r>
            <a:r>
              <a:rPr lang="tr-TR" sz="2200" b="1" dirty="0" smtClean="0">
                <a:solidFill>
                  <a:schemeClr val="tx1"/>
                </a:solidFill>
                <a:cs typeface="GreekC"/>
              </a:rPr>
              <a:t>=</a:t>
            </a:r>
            <a:r>
              <a:rPr lang="tr-TR" sz="2200" b="1" dirty="0" smtClean="0">
                <a:solidFill>
                  <a:schemeClr val="tx1"/>
                </a:solidFill>
                <a:latin typeface="Symbol" pitchFamily="18" charset="2"/>
                <a:cs typeface="GreekC"/>
              </a:rPr>
              <a:t>d</a:t>
            </a:r>
            <a:r>
              <a:rPr lang="tr-TR" sz="2200" b="1" dirty="0" smtClean="0">
                <a:solidFill>
                  <a:schemeClr val="tx1"/>
                </a:solidFill>
                <a:cs typeface="GreekC"/>
              </a:rPr>
              <a:t>+</a:t>
            </a:r>
            <a:r>
              <a:rPr lang="tr-TR" sz="2200" b="1" dirty="0" smtClean="0">
                <a:solidFill>
                  <a:schemeClr val="tx1"/>
                </a:solidFill>
                <a:latin typeface="Symbol" pitchFamily="18" charset="2"/>
                <a:cs typeface="GreekC"/>
              </a:rPr>
              <a:t>d</a:t>
            </a:r>
            <a:r>
              <a:rPr lang="tr-TR" sz="2200" b="1" dirty="0" smtClean="0">
                <a:solidFill>
                  <a:schemeClr val="tx1"/>
                </a:solidFill>
                <a:cs typeface="GreekC"/>
              </a:rPr>
              <a:t>e= 0.715mm+0.87mm</a:t>
            </a:r>
            <a:r>
              <a:rPr lang="tr-TR" sz="2200" b="1" dirty="0" smtClean="0">
                <a:solidFill>
                  <a:schemeClr val="tx1"/>
                </a:solidFill>
                <a:latin typeface="Times New Roman"/>
                <a:cs typeface="Times New Roman"/>
              </a:rPr>
              <a:t>≈</a:t>
            </a:r>
            <a:r>
              <a:rPr lang="tr-TR" sz="2200" b="1" u="sng" dirty="0" smtClean="0">
                <a:solidFill>
                  <a:schemeClr val="tx1"/>
                </a:solidFill>
                <a:latin typeface="Times New Roman"/>
                <a:cs typeface="Times New Roman"/>
              </a:rPr>
              <a:t>1.6mm</a:t>
            </a:r>
            <a:endParaRPr lang="tr-TR" sz="2200" b="1" u="sng"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55" name="Rectangle 7"/>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prstClr val="black"/>
              </a:solidFill>
              <a:latin typeface="Arial" pitchFamily="34" charset="0"/>
              <a:cs typeface="Arial"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7010400" y="762000"/>
            <a:ext cx="1285874" cy="866774"/>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28600" y="1676400"/>
            <a:ext cx="4964811" cy="2257859"/>
          </a:xfrm>
          <a:prstGeom prst="rect">
            <a:avLst/>
          </a:prstGeom>
          <a:noFill/>
          <a:ln w="9525">
            <a:noFill/>
            <a:miter lim="800000"/>
            <a:headEnd/>
            <a:tailEnd/>
          </a:ln>
        </p:spPr>
      </p:pic>
      <p:sp>
        <p:nvSpPr>
          <p:cNvPr id="9" name="Rectangle 8"/>
          <p:cNvSpPr/>
          <p:nvPr/>
        </p:nvSpPr>
        <p:spPr>
          <a:xfrm>
            <a:off x="5562600" y="1905000"/>
            <a:ext cx="3581400" cy="2031325"/>
          </a:xfrm>
          <a:prstGeom prst="rect">
            <a:avLst/>
          </a:prstGeom>
        </p:spPr>
        <p:txBody>
          <a:bodyPr wrap="square">
            <a:spAutoFit/>
          </a:bodyPr>
          <a:lstStyle/>
          <a:p>
            <a:r>
              <a:rPr lang="tr-TR" dirty="0" smtClean="0">
                <a:solidFill>
                  <a:prstClr val="black"/>
                </a:solidFill>
              </a:rPr>
              <a:t>assume f'</a:t>
            </a:r>
            <a:r>
              <a:rPr lang="tr-TR" baseline="-25000" dirty="0" smtClean="0">
                <a:solidFill>
                  <a:prstClr val="black"/>
                </a:solidFill>
              </a:rPr>
              <a:t>c</a:t>
            </a:r>
            <a:r>
              <a:rPr lang="tr-TR" dirty="0" smtClean="0">
                <a:solidFill>
                  <a:prstClr val="black"/>
                </a:solidFill>
              </a:rPr>
              <a:t>=40MPa (28 day compressive    strength of concrete) </a:t>
            </a:r>
          </a:p>
          <a:p>
            <a:endParaRPr lang="tr-TR" dirty="0" smtClean="0">
              <a:solidFill>
                <a:prstClr val="black"/>
              </a:solidFill>
            </a:endParaRPr>
          </a:p>
          <a:p>
            <a:r>
              <a:rPr lang="tr-TR" dirty="0" smtClean="0">
                <a:solidFill>
                  <a:prstClr val="black"/>
                </a:solidFill>
              </a:rPr>
              <a:t>E= 4700*(40)</a:t>
            </a:r>
            <a:r>
              <a:rPr lang="tr-TR" baseline="30000" dirty="0" smtClean="0">
                <a:solidFill>
                  <a:prstClr val="black"/>
                </a:solidFill>
              </a:rPr>
              <a:t>0.5</a:t>
            </a:r>
            <a:r>
              <a:rPr lang="tr-TR" dirty="0" smtClean="0">
                <a:solidFill>
                  <a:prstClr val="black"/>
                </a:solidFill>
                <a:latin typeface="Times New Roman"/>
                <a:cs typeface="Times New Roman"/>
              </a:rPr>
              <a:t>≈30*10</a:t>
            </a:r>
            <a:r>
              <a:rPr lang="tr-TR" baseline="30000" dirty="0" smtClean="0">
                <a:solidFill>
                  <a:prstClr val="black"/>
                </a:solidFill>
                <a:latin typeface="Times New Roman"/>
                <a:cs typeface="Times New Roman"/>
              </a:rPr>
              <a:t>3</a:t>
            </a:r>
            <a:r>
              <a:rPr lang="tr-TR" dirty="0" smtClean="0">
                <a:solidFill>
                  <a:prstClr val="black"/>
                </a:solidFill>
                <a:latin typeface="Times New Roman"/>
                <a:cs typeface="Times New Roman"/>
              </a:rPr>
              <a:t> MPa</a:t>
            </a:r>
          </a:p>
          <a:p>
            <a:r>
              <a:rPr lang="tr-TR" dirty="0" smtClean="0">
                <a:solidFill>
                  <a:prstClr val="black"/>
                </a:solidFill>
                <a:latin typeface="Times New Roman"/>
                <a:cs typeface="Times New Roman"/>
              </a:rPr>
              <a:t>   = 30*10</a:t>
            </a:r>
            <a:r>
              <a:rPr lang="tr-TR" baseline="30000" dirty="0" smtClean="0">
                <a:solidFill>
                  <a:prstClr val="black"/>
                </a:solidFill>
                <a:latin typeface="Times New Roman"/>
                <a:cs typeface="Times New Roman"/>
              </a:rPr>
              <a:t>6</a:t>
            </a:r>
            <a:r>
              <a:rPr lang="tr-TR" dirty="0" smtClean="0">
                <a:solidFill>
                  <a:prstClr val="black"/>
                </a:solidFill>
                <a:latin typeface="Times New Roman"/>
                <a:cs typeface="Times New Roman"/>
              </a:rPr>
              <a:t> kPa</a:t>
            </a:r>
          </a:p>
          <a:p>
            <a:endParaRPr lang="tr-TR" dirty="0" smtClean="0">
              <a:solidFill>
                <a:prstClr val="black"/>
              </a:solidFill>
              <a:latin typeface="Times New Roman"/>
              <a:cs typeface="Times New Roman"/>
            </a:endParaRPr>
          </a:p>
          <a:p>
            <a:r>
              <a:rPr lang="tr-TR" dirty="0" smtClean="0">
                <a:solidFill>
                  <a:prstClr val="black"/>
                </a:solidFill>
                <a:latin typeface="Times New Roman"/>
                <a:cs typeface="Times New Roman"/>
              </a:rPr>
              <a:t>z</a:t>
            </a:r>
            <a:r>
              <a:rPr lang="tr-TR" baseline="-25000" dirty="0" smtClean="0">
                <a:solidFill>
                  <a:prstClr val="black"/>
                </a:solidFill>
                <a:latin typeface="Times New Roman"/>
                <a:cs typeface="Times New Roman"/>
              </a:rPr>
              <a:t>c</a:t>
            </a:r>
            <a:r>
              <a:rPr lang="tr-TR" dirty="0" smtClean="0">
                <a:solidFill>
                  <a:prstClr val="black"/>
                </a:solidFill>
                <a:latin typeface="Times New Roman"/>
                <a:cs typeface="Times New Roman"/>
              </a:rPr>
              <a:t>= 0.75*14=10.5m</a:t>
            </a:r>
            <a:endParaRPr lang="tr-TR" dirty="0">
              <a:solidFill>
                <a:prstClr val="black"/>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solidFill>
                <a:prstClr val="black"/>
              </a:solidFill>
            </a:endParaRPr>
          </a:p>
        </p:txBody>
      </p:sp>
      <p:pic>
        <p:nvPicPr>
          <p:cNvPr id="409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4495800"/>
            <a:ext cx="4963583" cy="533400"/>
          </a:xfrm>
          <a:prstGeom prst="rect">
            <a:avLst/>
          </a:prstGeom>
          <a:noFill/>
        </p:spPr>
      </p:pic>
    </p:spTree>
    <p:extLst>
      <p:ext uri="{BB962C8B-B14F-4D97-AF65-F5344CB8AC3E}">
        <p14:creationId xmlns:p14="http://schemas.microsoft.com/office/powerpoint/2010/main" val="3461206518"/>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4114800" cy="5943600"/>
          </a:xfrm>
        </p:spPr>
        <p:txBody>
          <a:bodyPr>
            <a:noAutofit/>
          </a:bodyPr>
          <a:lstStyle/>
          <a:p>
            <a:r>
              <a:rPr lang="en-US" b="1" dirty="0" smtClean="0">
                <a:solidFill>
                  <a:schemeClr val="tx1"/>
                </a:solidFill>
                <a:latin typeface="Arial" pitchFamily="34" charset="0"/>
                <a:cs typeface="Arial" pitchFamily="34" charset="0"/>
              </a:rPr>
              <a:t>Hammer Types</a:t>
            </a:r>
          </a:p>
          <a:p>
            <a:endParaRPr lang="tr-TR" b="1" dirty="0" smtClean="0">
              <a:solidFill>
                <a:schemeClr val="tx1"/>
              </a:solidFill>
              <a:latin typeface="Arial" pitchFamily="34" charset="0"/>
              <a:cs typeface="Arial" pitchFamily="34" charset="0"/>
            </a:endParaRPr>
          </a:p>
          <a:p>
            <a:pPr algn="just">
              <a:buFont typeface="Courier New" pitchFamily="49" charset="0"/>
              <a:buChar char="o"/>
            </a:pPr>
            <a:r>
              <a:rPr lang="en-US" sz="2200" dirty="0" smtClean="0">
                <a:solidFill>
                  <a:schemeClr val="tx1"/>
                </a:solidFill>
              </a:rPr>
              <a:t> </a:t>
            </a:r>
            <a:r>
              <a:rPr lang="en-US" sz="2200" b="1" i="1" dirty="0" smtClean="0">
                <a:solidFill>
                  <a:schemeClr val="tx1"/>
                </a:solidFill>
              </a:rPr>
              <a:t>drop hammers:</a:t>
            </a:r>
            <a:r>
              <a:rPr lang="en-US" sz="2200" dirty="0" smtClean="0">
                <a:solidFill>
                  <a:schemeClr val="tx1"/>
                </a:solidFill>
              </a:rPr>
              <a:t> a weight is raised and then dropped directly on to the pile.</a:t>
            </a:r>
          </a:p>
          <a:p>
            <a:pPr algn="just"/>
            <a:endParaRPr lang="en-US" sz="2200" dirty="0" smtClean="0">
              <a:solidFill>
                <a:schemeClr val="tx1"/>
              </a:solidFill>
            </a:endParaRPr>
          </a:p>
          <a:p>
            <a:pPr algn="just">
              <a:buFont typeface="Courier New" pitchFamily="49" charset="0"/>
              <a:buChar char="o"/>
            </a:pPr>
            <a:r>
              <a:rPr lang="en-US" sz="2200" dirty="0" smtClean="0">
                <a:solidFill>
                  <a:schemeClr val="tx1"/>
                </a:solidFill>
              </a:rPr>
              <a:t> unlike the old days drop hammers are not used as commonly as before.</a:t>
            </a:r>
            <a:endParaRPr lang="tr-TR" sz="2200" dirty="0" smtClean="0">
              <a:solidFill>
                <a:schemeClr val="tx1"/>
              </a:solidFill>
            </a:endParaRPr>
          </a:p>
          <a:p>
            <a:pPr algn="just">
              <a:buFont typeface="Courier New" pitchFamily="49" charset="0"/>
              <a:buChar char="o"/>
            </a:pPr>
            <a:endParaRPr lang="en-US" sz="2200" dirty="0" smtClean="0"/>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tr-TR" sz="2200" dirty="0" smtClean="0">
              <a:solidFill>
                <a:schemeClr val="tx1"/>
              </a:solidFill>
            </a:endParaRPr>
          </a:p>
          <a:p>
            <a:pPr lvl="1" algn="just">
              <a:buFont typeface="Courier New" pitchFamily="49" charset="0"/>
              <a:buChar char="o"/>
            </a:pPr>
            <a:endParaRPr lang="tr-TR" sz="5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3074" name="Picture 2" descr="C:\Users\mmm\Desktop\drop hammer.jpg"/>
          <p:cNvPicPr>
            <a:picLocks noChangeAspect="1" noChangeArrowheads="1"/>
          </p:cNvPicPr>
          <p:nvPr/>
        </p:nvPicPr>
        <p:blipFill>
          <a:blip r:embed="rId3" cstate="print"/>
          <a:srcRect/>
          <a:stretch>
            <a:fillRect/>
          </a:stretch>
        </p:blipFill>
        <p:spPr bwMode="auto">
          <a:xfrm>
            <a:off x="4876800" y="609600"/>
            <a:ext cx="4013200" cy="5486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3886200" cy="5943600"/>
          </a:xfrm>
        </p:spPr>
        <p:txBody>
          <a:bodyPr>
            <a:noAutofit/>
          </a:bodyPr>
          <a:lstStyle/>
          <a:p>
            <a:r>
              <a:rPr lang="en-US" b="1" dirty="0" smtClean="0">
                <a:solidFill>
                  <a:schemeClr val="tx1"/>
                </a:solidFill>
                <a:latin typeface="Arial" pitchFamily="34" charset="0"/>
                <a:cs typeface="Arial" pitchFamily="34" charset="0"/>
              </a:rPr>
              <a:t>Hammer Types</a:t>
            </a:r>
          </a:p>
          <a:p>
            <a:endParaRPr lang="tr-TR" b="1" dirty="0" smtClean="0">
              <a:solidFill>
                <a:schemeClr val="tx1"/>
              </a:solidFill>
              <a:latin typeface="Arial" pitchFamily="34" charset="0"/>
              <a:cs typeface="Arial" pitchFamily="34" charset="0"/>
            </a:endParaRPr>
          </a:p>
          <a:p>
            <a:pPr algn="just">
              <a:buFont typeface="Courier New" pitchFamily="49" charset="0"/>
              <a:buChar char="o"/>
            </a:pPr>
            <a:r>
              <a:rPr lang="en-US" sz="2200" dirty="0" smtClean="0">
                <a:solidFill>
                  <a:schemeClr val="tx1"/>
                </a:solidFill>
              </a:rPr>
              <a:t> </a:t>
            </a:r>
            <a:r>
              <a:rPr lang="en-US" sz="2200" b="1" i="1" dirty="0" smtClean="0">
                <a:solidFill>
                  <a:schemeClr val="tx1"/>
                </a:solidFill>
              </a:rPr>
              <a:t>steam, pneumatic and hydraulic hammers:</a:t>
            </a:r>
            <a:r>
              <a:rPr lang="en-US" sz="2200" dirty="0" smtClean="0">
                <a:solidFill>
                  <a:schemeClr val="tx1"/>
                </a:solidFill>
              </a:rPr>
              <a:t> steam hammers use steam to raise the ram(</a:t>
            </a:r>
            <a:r>
              <a:rPr lang="tr-TR" sz="2200" dirty="0" smtClean="0">
                <a:solidFill>
                  <a:schemeClr val="tx1"/>
                </a:solidFill>
              </a:rPr>
              <a:t>ş</a:t>
            </a:r>
            <a:r>
              <a:rPr lang="en-US" sz="2200" dirty="0" err="1" smtClean="0">
                <a:solidFill>
                  <a:schemeClr val="tx1"/>
                </a:solidFill>
              </a:rPr>
              <a:t>ahmerdan</a:t>
            </a:r>
            <a:r>
              <a:rPr lang="en-US" sz="2200" dirty="0" smtClean="0">
                <a:solidFill>
                  <a:schemeClr val="tx1"/>
                </a:solidFill>
              </a:rPr>
              <a:t>), while pneumatic hammers use compressed air, hydraulic  hammers use hydraulic fluid.</a:t>
            </a:r>
          </a:p>
          <a:p>
            <a:pPr algn="just"/>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2200" dirty="0" smtClean="0"/>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tr-TR" sz="2200" dirty="0" smtClean="0">
              <a:solidFill>
                <a:schemeClr val="tx1"/>
              </a:solidFill>
            </a:endParaRPr>
          </a:p>
          <a:p>
            <a:pPr lvl="1" algn="just">
              <a:buFont typeface="Courier New" pitchFamily="49" charset="0"/>
              <a:buChar char="o"/>
            </a:pPr>
            <a:endParaRPr lang="tr-TR" sz="5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4098" name="Picture 2"/>
          <p:cNvPicPr>
            <a:picLocks noChangeAspect="1" noChangeArrowheads="1"/>
          </p:cNvPicPr>
          <p:nvPr/>
        </p:nvPicPr>
        <p:blipFill>
          <a:blip r:embed="rId3" cstate="print"/>
          <a:srcRect/>
          <a:stretch>
            <a:fillRect/>
          </a:stretch>
        </p:blipFill>
        <p:spPr bwMode="auto">
          <a:xfrm>
            <a:off x="4419600" y="609600"/>
            <a:ext cx="4505154" cy="545782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838200" y="5943600"/>
            <a:ext cx="5019675"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3886200" cy="5943600"/>
          </a:xfrm>
        </p:spPr>
        <p:txBody>
          <a:bodyPr>
            <a:noAutofit/>
          </a:bodyPr>
          <a:lstStyle/>
          <a:p>
            <a:r>
              <a:rPr lang="en-US" b="1" dirty="0" smtClean="0">
                <a:solidFill>
                  <a:schemeClr val="tx1"/>
                </a:solidFill>
                <a:latin typeface="Arial" pitchFamily="34" charset="0"/>
                <a:cs typeface="Arial" pitchFamily="34" charset="0"/>
              </a:rPr>
              <a:t>Hammer Types</a:t>
            </a:r>
          </a:p>
          <a:p>
            <a:endParaRPr lang="tr-TR" b="1" dirty="0" smtClean="0">
              <a:solidFill>
                <a:schemeClr val="tx1"/>
              </a:solidFill>
              <a:latin typeface="Arial" pitchFamily="34" charset="0"/>
              <a:cs typeface="Arial" pitchFamily="34" charset="0"/>
            </a:endParaRPr>
          </a:p>
          <a:p>
            <a:pPr algn="just">
              <a:buFont typeface="Courier New" pitchFamily="49" charset="0"/>
              <a:buChar char="o"/>
            </a:pPr>
            <a:r>
              <a:rPr lang="en-US" sz="2200" dirty="0" smtClean="0">
                <a:solidFill>
                  <a:schemeClr val="tx1"/>
                </a:solidFill>
              </a:rPr>
              <a:t> </a:t>
            </a:r>
            <a:r>
              <a:rPr lang="en-US" sz="2200" b="1" i="1" dirty="0" smtClean="0">
                <a:solidFill>
                  <a:schemeClr val="tx1"/>
                </a:solidFill>
              </a:rPr>
              <a:t>vibratory hammers:</a:t>
            </a:r>
            <a:r>
              <a:rPr lang="en-US" sz="2200" dirty="0" smtClean="0">
                <a:solidFill>
                  <a:schemeClr val="tx1"/>
                </a:solidFill>
              </a:rPr>
              <a:t> they use rotating eccentric weights to create vertical vibrations (up to 150 Hz).</a:t>
            </a:r>
          </a:p>
          <a:p>
            <a:pPr algn="just"/>
            <a:endParaRPr lang="en-US" sz="2200" dirty="0" smtClean="0">
              <a:solidFill>
                <a:schemeClr val="tx1"/>
              </a:solidFill>
            </a:endParaRPr>
          </a:p>
          <a:p>
            <a:pPr algn="just">
              <a:buFont typeface="Courier New" pitchFamily="49" charset="0"/>
              <a:buChar char="o"/>
            </a:pPr>
            <a:r>
              <a:rPr lang="en-US" sz="2200" dirty="0" smtClean="0">
                <a:solidFill>
                  <a:schemeClr val="tx1"/>
                </a:solidFill>
              </a:rPr>
              <a:t> they work best with piles driven into in sandy soils, does not work in clays or boulder type materials.</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en-US" sz="2200" dirty="0" smtClean="0">
                <a:solidFill>
                  <a:schemeClr val="tx1"/>
                </a:solidFill>
              </a:rPr>
              <a:t> they operate quickly and </a:t>
            </a:r>
            <a:r>
              <a:rPr lang="en-US" sz="2200" dirty="0" err="1" smtClean="0">
                <a:solidFill>
                  <a:schemeClr val="tx1"/>
                </a:solidFill>
              </a:rPr>
              <a:t>quiter</a:t>
            </a:r>
            <a:r>
              <a:rPr lang="en-US" sz="2200" dirty="0" smtClean="0">
                <a:solidFill>
                  <a:schemeClr val="tx1"/>
                </a:solidFill>
              </a:rPr>
              <a:t> than conventional hammers.</a:t>
            </a:r>
          </a:p>
          <a:p>
            <a:pPr algn="just"/>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2200" dirty="0" smtClean="0"/>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tr-TR" sz="2200" dirty="0" smtClean="0">
              <a:solidFill>
                <a:schemeClr val="tx1"/>
              </a:solidFill>
            </a:endParaRPr>
          </a:p>
          <a:p>
            <a:pPr lvl="1" algn="just">
              <a:buFont typeface="Courier New" pitchFamily="49" charset="0"/>
              <a:buChar char="o"/>
            </a:pPr>
            <a:endParaRPr lang="tr-TR" sz="5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descr="C:\Users\mmm\Desktop\vibratory pile hammer.bmp"/>
          <p:cNvPicPr>
            <a:picLocks noChangeAspect="1" noChangeArrowheads="1"/>
          </p:cNvPicPr>
          <p:nvPr/>
        </p:nvPicPr>
        <p:blipFill>
          <a:blip r:embed="rId3" cstate="print"/>
          <a:srcRect/>
          <a:stretch>
            <a:fillRect/>
          </a:stretch>
        </p:blipFill>
        <p:spPr bwMode="auto">
          <a:xfrm>
            <a:off x="5105400" y="685800"/>
            <a:ext cx="3051928" cy="2286000"/>
          </a:xfrm>
          <a:prstGeom prst="rect">
            <a:avLst/>
          </a:prstGeom>
          <a:noFill/>
        </p:spPr>
      </p:pic>
      <p:pic>
        <p:nvPicPr>
          <p:cNvPr id="1027" name="Picture 3" descr="C:\Users\mmm\Desktop\images2.jpg"/>
          <p:cNvPicPr>
            <a:picLocks noChangeAspect="1" noChangeArrowheads="1"/>
          </p:cNvPicPr>
          <p:nvPr/>
        </p:nvPicPr>
        <p:blipFill>
          <a:blip r:embed="rId4" cstate="print"/>
          <a:srcRect/>
          <a:stretch>
            <a:fillRect/>
          </a:stretch>
        </p:blipFill>
        <p:spPr bwMode="auto">
          <a:xfrm>
            <a:off x="5105400" y="3200400"/>
            <a:ext cx="3352800" cy="2514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7924800" cy="5943600"/>
          </a:xfrm>
        </p:spPr>
        <p:txBody>
          <a:bodyPr>
            <a:noAutofit/>
          </a:bodyPr>
          <a:lstStyle/>
          <a:p>
            <a:r>
              <a:rPr lang="tr-TR" b="1" dirty="0" smtClean="0">
                <a:solidFill>
                  <a:schemeClr val="tx1"/>
                </a:solidFill>
                <a:latin typeface="Arial" pitchFamily="34" charset="0"/>
                <a:cs typeface="Arial" pitchFamily="34" charset="0"/>
              </a:rPr>
              <a:t>Driving a concrete pile with a vibratory hammer at İskenderun</a:t>
            </a:r>
            <a:endParaRPr lang="en-US" b="1" dirty="0" smtClean="0">
              <a:solidFill>
                <a:schemeClr val="tx1"/>
              </a:solidFill>
              <a:latin typeface="Arial" pitchFamily="34" charset="0"/>
              <a:cs typeface="Arial" pitchFamily="34" charset="0"/>
            </a:endParaRPr>
          </a:p>
          <a:p>
            <a:endParaRPr lang="tr-TR" b="1" dirty="0" smtClean="0">
              <a:solidFill>
                <a:schemeClr val="tx1"/>
              </a:solidFill>
              <a:latin typeface="Arial" pitchFamily="34" charset="0"/>
              <a:cs typeface="Arial" pitchFamily="34" charset="0"/>
            </a:endParaRPr>
          </a:p>
          <a:p>
            <a:pPr algn="just">
              <a:buFont typeface="Courier New" pitchFamily="49" charset="0"/>
              <a:buChar char="o"/>
            </a:pPr>
            <a:endParaRPr lang="en-US" sz="22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2200" dirty="0" smtClean="0"/>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tr-TR" sz="2200" dirty="0" smtClean="0">
              <a:solidFill>
                <a:schemeClr val="tx1"/>
              </a:solidFill>
            </a:endParaRPr>
          </a:p>
          <a:p>
            <a:pPr lvl="1" algn="just">
              <a:buFont typeface="Courier New" pitchFamily="49" charset="0"/>
              <a:buChar char="o"/>
            </a:pPr>
            <a:endParaRPr lang="tr-TR" sz="5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5" name="SVR 50 NF Vibro Çakıcı Vibro Hammer Özkanlar Vibratory Hammers SVR Serisi İskenderun Şantiyesi.avi">
            <a:hlinkClick r:id="" action="ppaction://media"/>
          </p:cNvPr>
          <p:cNvPicPr>
            <a:picLocks noRot="1" noChangeAspect="1"/>
          </p:cNvPicPr>
          <p:nvPr>
            <a:videoFile r:link="rId1"/>
          </p:nvPr>
        </p:nvPicPr>
        <p:blipFill>
          <a:blip r:embed="rId4" cstate="print"/>
          <a:stretch>
            <a:fillRect/>
          </a:stretch>
        </p:blipFill>
        <p:spPr>
          <a:xfrm>
            <a:off x="2133600" y="1828800"/>
            <a:ext cx="4958365" cy="33004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3886200" cy="5943600"/>
          </a:xfrm>
        </p:spPr>
        <p:txBody>
          <a:bodyPr>
            <a:noAutofit/>
          </a:bodyPr>
          <a:lstStyle/>
          <a:p>
            <a:r>
              <a:rPr lang="en-US" b="1" dirty="0" smtClean="0">
                <a:solidFill>
                  <a:schemeClr val="tx1"/>
                </a:solidFill>
                <a:latin typeface="Arial" pitchFamily="34" charset="0"/>
                <a:cs typeface="Arial" pitchFamily="34" charset="0"/>
              </a:rPr>
              <a:t>Hammer Types</a:t>
            </a:r>
          </a:p>
          <a:p>
            <a:endParaRPr lang="tr-TR" b="1" dirty="0" smtClean="0">
              <a:solidFill>
                <a:schemeClr val="tx1"/>
              </a:solidFill>
              <a:latin typeface="Arial" pitchFamily="34" charset="0"/>
              <a:cs typeface="Arial" pitchFamily="34" charset="0"/>
            </a:endParaRPr>
          </a:p>
          <a:p>
            <a:pPr algn="just">
              <a:buFont typeface="Courier New" pitchFamily="49" charset="0"/>
              <a:buChar char="o"/>
            </a:pPr>
            <a:r>
              <a:rPr lang="en-US" sz="2200" dirty="0" smtClean="0">
                <a:solidFill>
                  <a:schemeClr val="tx1"/>
                </a:solidFill>
              </a:rPr>
              <a:t> </a:t>
            </a:r>
            <a:r>
              <a:rPr lang="en-US" sz="2200" b="1" i="1" dirty="0" smtClean="0">
                <a:solidFill>
                  <a:schemeClr val="tx1"/>
                </a:solidFill>
              </a:rPr>
              <a:t>diesel hammers:</a:t>
            </a:r>
            <a:r>
              <a:rPr lang="en-US" sz="2200" dirty="0" smtClean="0">
                <a:solidFill>
                  <a:schemeClr val="tx1"/>
                </a:solidFill>
              </a:rPr>
              <a:t> they have the same principle with a diesel internal combustion engine</a:t>
            </a:r>
            <a:r>
              <a:rPr lang="tr-TR" sz="2200" dirty="0" smtClean="0">
                <a:solidFill>
                  <a:schemeClr val="tx1"/>
                </a:solidFill>
              </a:rPr>
              <a:t>.</a:t>
            </a:r>
            <a:r>
              <a:rPr lang="en-US" sz="2200" dirty="0" smtClean="0">
                <a:solidFill>
                  <a:schemeClr val="tx1"/>
                </a:solidFill>
              </a:rPr>
              <a:t> </a:t>
            </a:r>
          </a:p>
          <a:p>
            <a:pPr algn="just"/>
            <a:endParaRPr lang="en-US" sz="2200" dirty="0" smtClean="0">
              <a:solidFill>
                <a:schemeClr val="tx1"/>
              </a:solidFill>
            </a:endParaRPr>
          </a:p>
          <a:p>
            <a:pPr algn="just">
              <a:buFont typeface="Courier New" pitchFamily="49" charset="0"/>
              <a:buChar char="o"/>
            </a:pPr>
            <a:r>
              <a:rPr lang="en-US" sz="2200" dirty="0" smtClean="0">
                <a:solidFill>
                  <a:schemeClr val="tx1"/>
                </a:solidFill>
              </a:rPr>
              <a:t> they work best for hard driving conditions, not so easy to operate in soft conditions.</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en-US" sz="2200" dirty="0" smtClean="0">
                <a:solidFill>
                  <a:schemeClr val="tx1"/>
                </a:solidFill>
              </a:rPr>
              <a:t> they are popular but not environmentally friendly.</a:t>
            </a:r>
          </a:p>
          <a:p>
            <a:pPr algn="just"/>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2200" dirty="0" smtClean="0"/>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en-US" sz="500" dirty="0" smtClean="0">
              <a:solidFill>
                <a:schemeClr val="tx1"/>
              </a:solidFill>
            </a:endParaRPr>
          </a:p>
          <a:p>
            <a:pPr algn="just">
              <a:buFont typeface="Courier New" pitchFamily="49" charset="0"/>
              <a:buChar char="o"/>
            </a:pPr>
            <a:endParaRPr lang="tr-TR" sz="2200" dirty="0" smtClean="0">
              <a:solidFill>
                <a:schemeClr val="tx1"/>
              </a:solidFill>
            </a:endParaRPr>
          </a:p>
          <a:p>
            <a:pPr lvl="1" algn="just">
              <a:buFont typeface="Courier New" pitchFamily="49" charset="0"/>
              <a:buChar char="o"/>
            </a:pPr>
            <a:endParaRPr lang="tr-TR" sz="5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descr="C:\Users\mmm\Desktop\diesel 1.jpg"/>
          <p:cNvPicPr>
            <a:picLocks noChangeAspect="1" noChangeArrowheads="1"/>
          </p:cNvPicPr>
          <p:nvPr/>
        </p:nvPicPr>
        <p:blipFill>
          <a:blip r:embed="rId3" cstate="print"/>
          <a:srcRect/>
          <a:stretch>
            <a:fillRect/>
          </a:stretch>
        </p:blipFill>
        <p:spPr bwMode="auto">
          <a:xfrm>
            <a:off x="4876801" y="381000"/>
            <a:ext cx="3581400" cy="2682593"/>
          </a:xfrm>
          <a:prstGeom prst="rect">
            <a:avLst/>
          </a:prstGeom>
          <a:noFill/>
        </p:spPr>
      </p:pic>
      <p:pic>
        <p:nvPicPr>
          <p:cNvPr id="2051" name="Picture 3" descr="C:\Users\mmm\Desktop\diesel 2.bmp"/>
          <p:cNvPicPr>
            <a:picLocks noChangeAspect="1" noChangeArrowheads="1"/>
          </p:cNvPicPr>
          <p:nvPr/>
        </p:nvPicPr>
        <p:blipFill>
          <a:blip r:embed="rId4" cstate="print"/>
          <a:srcRect/>
          <a:stretch>
            <a:fillRect/>
          </a:stretch>
        </p:blipFill>
        <p:spPr bwMode="auto">
          <a:xfrm>
            <a:off x="5562600" y="3276600"/>
            <a:ext cx="2133600" cy="283892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Methods for hard driving conditions:</a:t>
            </a:r>
          </a:p>
          <a:p>
            <a:pPr algn="l"/>
            <a:r>
              <a:rPr lang="en-US" sz="2200" b="1" i="1" dirty="0" err="1" smtClean="0">
                <a:solidFill>
                  <a:schemeClr val="tx1"/>
                </a:solidFill>
                <a:cs typeface="Arial" pitchFamily="34" charset="0"/>
              </a:rPr>
              <a:t>Predrilling</a:t>
            </a:r>
            <a:r>
              <a:rPr lang="en-US" sz="2200" b="1" i="1" dirty="0" smtClean="0">
                <a:solidFill>
                  <a:schemeClr val="tx1"/>
                </a:solidFill>
                <a:cs typeface="Arial" pitchFamily="34" charset="0"/>
              </a:rPr>
              <a:t>:</a:t>
            </a:r>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when driving through hard materials, </a:t>
            </a:r>
            <a:r>
              <a:rPr lang="en-US" sz="2200" dirty="0" err="1" smtClean="0">
                <a:solidFill>
                  <a:schemeClr val="tx1"/>
                </a:solidFill>
              </a:rPr>
              <a:t>predrilling</a:t>
            </a:r>
            <a:r>
              <a:rPr lang="en-US" sz="2200" dirty="0" smtClean="0">
                <a:solidFill>
                  <a:schemeClr val="tx1"/>
                </a:solidFill>
              </a:rPr>
              <a:t> a hole makes driving the pile afterwards easier.</a:t>
            </a:r>
            <a:endParaRPr lang="tr-TR" sz="2200" dirty="0" smtClean="0">
              <a:solidFill>
                <a:schemeClr val="tx1"/>
              </a:solidFill>
            </a:endParaRPr>
          </a:p>
          <a:p>
            <a:pPr algn="just">
              <a:buFont typeface="Courier New" pitchFamily="49" charset="0"/>
              <a:buChar char="o"/>
            </a:pPr>
            <a:endParaRPr lang="tr-TR" sz="500" dirty="0" smtClean="0"/>
          </a:p>
          <a:p>
            <a:pPr algn="just">
              <a:buFont typeface="Courier New" pitchFamily="49" charset="0"/>
              <a:buChar char="o"/>
            </a:pPr>
            <a:r>
              <a:rPr lang="tr-TR" sz="2200" dirty="0" smtClean="0">
                <a:solidFill>
                  <a:schemeClr val="tx1"/>
                </a:solidFill>
              </a:rPr>
              <a:t> </a:t>
            </a:r>
            <a:r>
              <a:rPr lang="en-US" sz="2200" dirty="0" smtClean="0">
                <a:solidFill>
                  <a:schemeClr val="tx1"/>
                </a:solidFill>
              </a:rPr>
              <a:t>predrilled hole diameter should be less than the pile diameter to ensure firm contact of the pile with the soil.</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500" dirty="0" smtClean="0">
              <a:solidFill>
                <a:schemeClr val="tx1"/>
              </a:solidFill>
            </a:endParaRPr>
          </a:p>
          <a:p>
            <a:pPr algn="l"/>
            <a:r>
              <a:rPr lang="en-US" sz="2200" b="1" i="1" dirty="0" smtClean="0">
                <a:solidFill>
                  <a:schemeClr val="tx1"/>
                </a:solidFill>
                <a:cs typeface="Arial" pitchFamily="34" charset="0"/>
              </a:rPr>
              <a:t>Jetting:</a:t>
            </a:r>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jetting is used for very dense sandy or gravelly soils.</a:t>
            </a:r>
          </a:p>
          <a:p>
            <a:pPr algn="just">
              <a:buFont typeface="Courier New" pitchFamily="49" charset="0"/>
              <a:buChar char="o"/>
            </a:pPr>
            <a:endParaRPr lang="en-US" sz="500" dirty="0" smtClean="0">
              <a:solidFill>
                <a:schemeClr val="tx1"/>
              </a:solidFill>
            </a:endParaRPr>
          </a:p>
          <a:p>
            <a:pPr algn="just">
              <a:buFont typeface="Courier New" pitchFamily="49" charset="0"/>
              <a:buChar char="o"/>
            </a:pPr>
            <a:r>
              <a:rPr lang="en-US" sz="2200" dirty="0" smtClean="0">
                <a:solidFill>
                  <a:schemeClr val="tx1"/>
                </a:solidFill>
              </a:rPr>
              <a:t> in jetting, high pressure water is pumped through a line located at the pile tip. This loosens the soil permitting easy driving of the pile.</a:t>
            </a:r>
          </a:p>
          <a:p>
            <a:pPr algn="just">
              <a:buFont typeface="Courier New" pitchFamily="49" charset="0"/>
              <a:buChar char="o"/>
            </a:pPr>
            <a:endParaRPr lang="en-US" sz="500" dirty="0" smtClean="0">
              <a:solidFill>
                <a:schemeClr val="tx1"/>
              </a:solidFill>
            </a:endParaRPr>
          </a:p>
          <a:p>
            <a:pPr algn="just">
              <a:buFont typeface="Courier New" pitchFamily="49" charset="0"/>
              <a:buChar char="o"/>
            </a:pPr>
            <a:r>
              <a:rPr lang="en-US" sz="2200" dirty="0" smtClean="0">
                <a:solidFill>
                  <a:schemeClr val="tx1"/>
                </a:solidFill>
              </a:rPr>
              <a:t> jetting is effective in sandy and gravelly soils, but is ineffective in clays.</a:t>
            </a: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lvl="1" algn="just">
              <a:buFont typeface="Courier New" pitchFamily="49" charset="0"/>
              <a:buChar char="o"/>
            </a:pPr>
            <a:endParaRPr lang="tr-TR" sz="5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8001000" cy="5715000"/>
          </a:xfrm>
        </p:spPr>
        <p:txBody>
          <a:bodyPr>
            <a:normAutofit/>
          </a:bodyPr>
          <a:lstStyle/>
          <a:p>
            <a:r>
              <a:rPr lang="tr-TR" b="1" dirty="0" smtClean="0">
                <a:solidFill>
                  <a:schemeClr val="tx1"/>
                </a:solidFill>
                <a:latin typeface="Arial" pitchFamily="34" charset="0"/>
                <a:cs typeface="Arial" pitchFamily="34" charset="0"/>
              </a:rPr>
              <a:t>Types of Deep Foundations</a:t>
            </a:r>
          </a:p>
          <a:p>
            <a:endParaRPr lang="en-US" b="1" dirty="0" smtClean="0">
              <a:solidFill>
                <a:schemeClr val="tx1"/>
              </a:solidFill>
              <a:latin typeface="Arial" pitchFamily="34" charset="0"/>
              <a:cs typeface="Arial" pitchFamily="34" charset="0"/>
            </a:endParaRPr>
          </a:p>
          <a:p>
            <a:pPr algn="just">
              <a:buFont typeface="Arial" pitchFamily="34" charset="0"/>
              <a:buChar char="•"/>
            </a:pPr>
            <a:r>
              <a:rPr lang="tr-TR" dirty="0" smtClean="0">
                <a:solidFill>
                  <a:schemeClr val="tx1"/>
                </a:solidFill>
              </a:rPr>
              <a:t> </a:t>
            </a:r>
            <a:r>
              <a:rPr lang="tr-TR" sz="2200" dirty="0" smtClean="0">
                <a:solidFill>
                  <a:schemeClr val="tx1"/>
                </a:solidFill>
              </a:rPr>
              <a:t>we can divide in to two main types:</a:t>
            </a:r>
          </a:p>
          <a:p>
            <a:pPr algn="just">
              <a:buFont typeface="Arial" pitchFamily="34" charset="0"/>
              <a:buChar char="•"/>
            </a:pPr>
            <a:endParaRPr lang="tr-TR" sz="2200" dirty="0" smtClean="0">
              <a:solidFill>
                <a:schemeClr val="tx1"/>
              </a:solidFill>
            </a:endParaRPr>
          </a:p>
          <a:p>
            <a:pPr marL="914400" lvl="1" indent="-457200" algn="just">
              <a:buFont typeface="+mj-lt"/>
              <a:buAutoNum type="arabicParenR"/>
            </a:pPr>
            <a:r>
              <a:rPr lang="tr-TR" sz="2200" b="1" u="sng" dirty="0" smtClean="0"/>
              <a:t>piles</a:t>
            </a:r>
            <a:r>
              <a:rPr lang="tr-TR" sz="2200" dirty="0" smtClean="0"/>
              <a:t>: prefabricated long foundations driven deep into the ground.</a:t>
            </a:r>
          </a:p>
          <a:p>
            <a:pPr marL="914400" lvl="1" indent="-457200" algn="just">
              <a:buFont typeface="+mj-lt"/>
              <a:buAutoNum type="arabicParenR"/>
            </a:pPr>
            <a:endParaRPr lang="tr-TR" sz="2200" dirty="0" smtClean="0"/>
          </a:p>
          <a:p>
            <a:pPr marL="914400" lvl="1" indent="-457200" algn="just">
              <a:buFont typeface="+mj-lt"/>
              <a:buAutoNum type="arabicParenR"/>
            </a:pPr>
            <a:r>
              <a:rPr lang="tr-TR" sz="2200" b="1" u="sng" dirty="0" smtClean="0">
                <a:solidFill>
                  <a:schemeClr val="tx1"/>
                </a:solidFill>
              </a:rPr>
              <a:t>drilled shafts</a:t>
            </a:r>
            <a:r>
              <a:rPr lang="tr-TR" sz="2200" dirty="0" smtClean="0">
                <a:solidFill>
                  <a:schemeClr val="tx1"/>
                </a:solidFill>
              </a:rPr>
              <a:t>: deep foundations constructed by drilling a hole (usually cylindrical) into the ground, inserting reinforcing steel, and filling it with concrete.</a:t>
            </a:r>
          </a:p>
          <a:p>
            <a:pPr algn="just">
              <a:buFont typeface="Arial" pitchFamily="34" charset="0"/>
              <a:buChar char="•"/>
            </a:pPr>
            <a:endParaRPr lang="tr-TR" sz="2200" dirty="0" smtClean="0">
              <a:solidFill>
                <a:schemeClr val="tx1"/>
              </a:solidFill>
            </a:endParaRPr>
          </a:p>
          <a:p>
            <a:pPr algn="just">
              <a:buFont typeface="Arial" pitchFamily="34" charset="0"/>
              <a:buChar char="•"/>
            </a:pPr>
            <a:r>
              <a:rPr lang="tr-TR" sz="2200" dirty="0" smtClean="0">
                <a:solidFill>
                  <a:schemeClr val="tx1"/>
                </a:solidFill>
              </a:rPr>
              <a:t> so the fundamental difference between a pile and a drilled shaft is that drilled shafts are cast in-situ while piles are prefabricated and driven in-situ.</a:t>
            </a:r>
            <a:endParaRPr lang="en-US" sz="2200" dirty="0" smtClean="0">
              <a:solidFill>
                <a:schemeClr val="tx1"/>
              </a:solidFill>
            </a:endParaRPr>
          </a:p>
          <a:p>
            <a:pPr algn="just"/>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Use of Pile Groups and Pile Caps</a:t>
            </a:r>
          </a:p>
          <a:p>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usually pile groups (consisting of 3 or more piles) are used to support a structure instead of a single pile.  Because:</a:t>
            </a: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r>
              <a:rPr lang="tr-TR" sz="2000" dirty="0" smtClean="0"/>
              <a:t> </a:t>
            </a:r>
            <a:r>
              <a:rPr lang="tr-TR" sz="2200" dirty="0" smtClean="0"/>
              <a:t>pile groups have more load carrying capacity,</a:t>
            </a:r>
          </a:p>
          <a:p>
            <a:pPr lvl="1" algn="just">
              <a:buFont typeface="Wingdings" pitchFamily="2" charset="2"/>
              <a:buChar char="Ø"/>
            </a:pPr>
            <a:endParaRPr lang="tr-TR" sz="2200" dirty="0" smtClean="0"/>
          </a:p>
          <a:p>
            <a:pPr lvl="1" algn="just">
              <a:buFont typeface="Wingdings" pitchFamily="2" charset="2"/>
              <a:buChar char="Ø"/>
            </a:pPr>
            <a:endParaRPr lang="tr-TR" sz="200" dirty="0" smtClean="0"/>
          </a:p>
          <a:p>
            <a:pPr lvl="1" algn="just">
              <a:buFont typeface="Wingdings" pitchFamily="2" charset="2"/>
              <a:buChar char="Ø"/>
            </a:pPr>
            <a:r>
              <a:rPr lang="tr-TR" sz="2200" dirty="0" smtClean="0">
                <a:solidFill>
                  <a:schemeClr val="tx1"/>
                </a:solidFill>
              </a:rPr>
              <a:t> safer to support in case of one pile has deficiency,</a:t>
            </a:r>
          </a:p>
          <a:p>
            <a:pPr lvl="1" algn="just">
              <a:buFont typeface="Wingdings" pitchFamily="2" charset="2"/>
              <a:buChar char="Ø"/>
            </a:pPr>
            <a:endParaRPr lang="tr-TR" sz="2200" dirty="0" smtClean="0">
              <a:solidFill>
                <a:schemeClr val="tx1"/>
              </a:solidFill>
            </a:endParaRPr>
          </a:p>
          <a:p>
            <a:pPr lvl="1" algn="just">
              <a:buFont typeface="Wingdings" pitchFamily="2" charset="2"/>
              <a:buChar char="Ø"/>
            </a:pPr>
            <a:endParaRPr lang="tr-TR" sz="200" dirty="0" smtClean="0">
              <a:solidFill>
                <a:schemeClr val="tx1"/>
              </a:solidFill>
            </a:endParaRPr>
          </a:p>
          <a:p>
            <a:pPr lvl="1" algn="just">
              <a:buFont typeface="Wingdings" pitchFamily="2" charset="2"/>
              <a:buChar char="Ø"/>
            </a:pPr>
            <a:r>
              <a:rPr lang="tr-TR" sz="2200" dirty="0" smtClean="0"/>
              <a:t> soil is compressed laterally during driving, so the mobilized side friction is greater than for a single isolated pile.</a:t>
            </a:r>
            <a:endParaRPr lang="tr-TR" sz="2200" dirty="0" smtClean="0">
              <a:solidFill>
                <a:schemeClr val="tx1"/>
              </a:solidFill>
            </a:endParaRPr>
          </a:p>
          <a:p>
            <a:pPr algn="just">
              <a:buFont typeface="Courier New" pitchFamily="49" charset="0"/>
              <a:buChar char="o"/>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Use of Pile Groups and Pile Caps</a:t>
            </a:r>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each pile in a pile group is connected with a “pile cap”. Pile caps tie the piles to act as a single unit, while redistributing the stresses from possible eccentricities.</a:t>
            </a: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828800" y="2209800"/>
            <a:ext cx="5076825" cy="33623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219200" y="5715000"/>
            <a:ext cx="6553200"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Changes in Soil During Pile Driving</a:t>
            </a:r>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unlike shallow foundations, constructing deep foundations change the condition of surrounding soils,</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this is because those surounding soils undergo large stresses and strains (e.g. during pile driving, soil around the pile is pushed aside which will cause large lateral stresses).</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essentially, the driving process disturbs and fails the soil around the pile. This might substantially (önemli miktarda) change the engineering properties of surrounding soils.</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this means that the preconstruction soil tests may not accurately reflect the post-construction soil conditions.  </a:t>
            </a: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Changes in Clayey Soils</a:t>
            </a:r>
          </a:p>
          <a:p>
            <a:pPr algn="l"/>
            <a:r>
              <a:rPr lang="tr-TR" sz="2000" b="1" i="1" dirty="0" smtClean="0">
                <a:solidFill>
                  <a:schemeClr val="tx1"/>
                </a:solidFill>
                <a:latin typeface="Arial" pitchFamily="34" charset="0"/>
                <a:cs typeface="Arial" pitchFamily="34" charset="0"/>
              </a:rPr>
              <a:t>Distortion:</a:t>
            </a:r>
            <a:endParaRPr lang="tr-TR" sz="20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while a pile is driven, the soil within the close vicinity of the pile is dragged down, while the soils within the far vicinity is heaved up.</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such distortions are greatest around large displacement piles (e.g. closed end steel pipe piles</a:t>
            </a:r>
            <a:r>
              <a:rPr lang="en-US" sz="2200" smtClean="0">
                <a:solidFill>
                  <a:schemeClr val="tx1"/>
                </a:solidFill>
              </a:rPr>
              <a:t>)</a:t>
            </a:r>
            <a:r>
              <a:rPr lang="tr-TR" sz="2200" smtClean="0">
                <a:solidFill>
                  <a:schemeClr val="tx1"/>
                </a:solidFill>
              </a:rPr>
              <a:t> </a:t>
            </a: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09600" y="3886200"/>
            <a:ext cx="7991475" cy="2281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Changes in Clayey Soils</a:t>
            </a:r>
          </a:p>
          <a:p>
            <a:pPr algn="l"/>
            <a:r>
              <a:rPr lang="tr-TR" sz="2000" b="1" i="1" dirty="0" smtClean="0">
                <a:solidFill>
                  <a:schemeClr val="tx1"/>
                </a:solidFill>
                <a:latin typeface="Arial" pitchFamily="34" charset="0"/>
                <a:cs typeface="Arial" pitchFamily="34" charset="0"/>
              </a:rPr>
              <a:t>Excess Pore Water Pressures and Consolidation:</a:t>
            </a:r>
            <a:endParaRPr lang="tr-TR" sz="20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in saturated NC clays, large excess pore pressures are generated as a result of pile driving which causes consolidation of such soils in the pile vicinity.</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the ratio of excess pore water pressure (u</a:t>
            </a:r>
            <a:r>
              <a:rPr lang="tr-TR" sz="2200" baseline="-25000" dirty="0" smtClean="0">
                <a:solidFill>
                  <a:schemeClr val="tx1"/>
                </a:solidFill>
              </a:rPr>
              <a:t>e</a:t>
            </a:r>
            <a:r>
              <a:rPr lang="tr-TR" sz="2200" dirty="0" smtClean="0">
                <a:solidFill>
                  <a:schemeClr val="tx1"/>
                </a:solidFill>
              </a:rPr>
              <a:t>) to the original vertical effective stress (</a:t>
            </a:r>
            <a:r>
              <a:rPr lang="tr-TR" sz="2200" dirty="0" smtClean="0">
                <a:solidFill>
                  <a:schemeClr val="tx1"/>
                </a:solidFill>
                <a:latin typeface="Symbol" pitchFamily="18" charset="2"/>
              </a:rPr>
              <a:t>s</a:t>
            </a:r>
            <a:r>
              <a:rPr lang="tr-TR" sz="2200" dirty="0" smtClean="0">
                <a:solidFill>
                  <a:schemeClr val="tx1"/>
                </a:solidFill>
              </a:rPr>
              <a:t>'</a:t>
            </a:r>
            <a:r>
              <a:rPr lang="tr-TR" sz="2200" baseline="-25000" dirty="0" smtClean="0">
                <a:solidFill>
                  <a:schemeClr val="tx1"/>
                </a:solidFill>
              </a:rPr>
              <a:t>z</a:t>
            </a:r>
            <a:r>
              <a:rPr lang="tr-TR" sz="2200" dirty="0" smtClean="0">
                <a:solidFill>
                  <a:schemeClr val="tx1"/>
                </a:solidFill>
              </a:rPr>
              <a:t>) might reach 1.5 to 2 near the pile and gradually diminishes to 0 at an approximate distance of 30 to 40B.</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therefore, after driving pile capacity is lower (due to reduced effective stress) until excess pore pressures dissipate.</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with time (&gt;1month), the strength regains and maybe higher than the original strength obtained by the lab tests due to consolidation of clay to a lower void ratio (e). </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Changes in Clayey Soils</a:t>
            </a:r>
          </a:p>
          <a:p>
            <a:pPr algn="l"/>
            <a:r>
              <a:rPr lang="tr-TR" sz="2000" b="1" i="1" dirty="0" smtClean="0">
                <a:solidFill>
                  <a:schemeClr val="tx1"/>
                </a:solidFill>
                <a:latin typeface="Arial" pitchFamily="34" charset="0"/>
                <a:cs typeface="Arial" pitchFamily="34" charset="0"/>
              </a:rPr>
              <a:t>Excess Pore Water Pressures and Consolidation:</a:t>
            </a:r>
            <a:endParaRPr lang="tr-TR" sz="2000" b="1" i="1" dirty="0" smtClean="0">
              <a:solidFill>
                <a:schemeClr val="tx1"/>
              </a:solidFill>
              <a:cs typeface="Arial" pitchFamily="34" charset="0"/>
            </a:endParaRPr>
          </a:p>
          <a:p>
            <a:pPr algn="just">
              <a:buFont typeface="Courier New" pitchFamily="49" charset="0"/>
              <a:buChar char="o"/>
            </a:pPr>
            <a:endParaRPr lang="tr-TR" sz="18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762000" y="1143000"/>
            <a:ext cx="6825497" cy="4572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85800" y="5791200"/>
            <a:ext cx="7639050" cy="95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Changes in Clayey Soils</a:t>
            </a:r>
          </a:p>
          <a:p>
            <a:pPr algn="l"/>
            <a:r>
              <a:rPr lang="tr-TR" sz="2000" b="1" i="1" dirty="0" smtClean="0">
                <a:solidFill>
                  <a:schemeClr val="tx1"/>
                </a:solidFill>
                <a:latin typeface="Arial" pitchFamily="34" charset="0"/>
                <a:cs typeface="Arial" pitchFamily="34" charset="0"/>
              </a:rPr>
              <a:t>Gaps:</a:t>
            </a:r>
          </a:p>
          <a:p>
            <a:pPr algn="l"/>
            <a:endParaRPr lang="tr-TR" sz="20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during driving the pile head moves about creating gaps between the soil and pile.</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such gaps are seen more in stiff clays compared to soft clays and can extend to a depth 8 to 16 pile diameters. </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therefore, one can not depend on the skin friction to be mobilized in this region, where there is loss of contact between the pile and surrounding soil.</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Changes in Sandy Soils during Driving</a:t>
            </a:r>
          </a:p>
          <a:p>
            <a:pPr algn="l"/>
            <a:endParaRPr lang="tr-TR" sz="5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unlike clayey soils, excess pore pressures generated during pile driving  dissipate quickly in sandy soils. WHY?</a:t>
            </a:r>
          </a:p>
          <a:p>
            <a:pPr algn="just">
              <a:buFont typeface="Courier New" pitchFamily="49" charset="0"/>
              <a:buChar char="o"/>
            </a:pPr>
            <a:endParaRPr lang="tr-TR" sz="500" dirty="0" smtClean="0">
              <a:solidFill>
                <a:schemeClr val="tx1"/>
              </a:solidFill>
            </a:endParaRPr>
          </a:p>
          <a:p>
            <a:pPr algn="just">
              <a:buFont typeface="Courier New" pitchFamily="49" charset="0"/>
              <a:buChar char="o"/>
            </a:pPr>
            <a:r>
              <a:rPr lang="tr-TR" sz="2200" dirty="0" smtClean="0">
                <a:solidFill>
                  <a:schemeClr val="tx1"/>
                </a:solidFill>
              </a:rPr>
              <a:t> this rapid dissipation enables to attain the full pile capacity quickly in sandy soils.</a:t>
            </a:r>
          </a:p>
          <a:p>
            <a:pPr algn="just">
              <a:buFont typeface="Courier New" pitchFamily="49" charset="0"/>
              <a:buChar char="o"/>
            </a:pPr>
            <a:endParaRPr lang="tr-TR" sz="500" dirty="0" smtClean="0">
              <a:solidFill>
                <a:schemeClr val="tx1"/>
              </a:solidFill>
            </a:endParaRPr>
          </a:p>
          <a:p>
            <a:pPr algn="just">
              <a:buFont typeface="Courier New" pitchFamily="49" charset="0"/>
              <a:buChar char="o"/>
            </a:pPr>
            <a:r>
              <a:rPr lang="tr-TR" sz="2200" dirty="0" smtClean="0">
                <a:solidFill>
                  <a:schemeClr val="tx1"/>
                </a:solidFill>
              </a:rPr>
              <a:t> loose sands may densify during driving.</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4" name="Picture 3" descr="AAJHJPY0"/>
          <p:cNvPicPr>
            <a:picLocks noChangeAspect="1" noChangeArrowheads="1"/>
          </p:cNvPicPr>
          <p:nvPr/>
        </p:nvPicPr>
        <p:blipFill>
          <a:blip r:embed="rId3" cstate="print"/>
          <a:srcRect/>
          <a:stretch>
            <a:fillRect/>
          </a:stretch>
        </p:blipFill>
        <p:spPr bwMode="auto">
          <a:xfrm>
            <a:off x="609600" y="3429000"/>
            <a:ext cx="4114800" cy="2929990"/>
          </a:xfrm>
          <a:prstGeom prst="rect">
            <a:avLst/>
          </a:prstGeom>
          <a:noFill/>
          <a:ln w="9525">
            <a:noFill/>
            <a:miter lim="800000"/>
            <a:headEnd/>
            <a:tailEnd/>
          </a:ln>
        </p:spPr>
      </p:pic>
      <p:sp>
        <p:nvSpPr>
          <p:cNvPr id="5" name="Rectangle 2"/>
          <p:cNvSpPr txBox="1">
            <a:spLocks noChangeArrowheads="1"/>
          </p:cNvSpPr>
          <p:nvPr/>
        </p:nvSpPr>
        <p:spPr>
          <a:xfrm>
            <a:off x="4953000" y="3810000"/>
            <a:ext cx="3733799" cy="1752600"/>
          </a:xfrm>
          <a:prstGeom prst="rect">
            <a:avLst/>
          </a:prstGeom>
          <a:noFill/>
        </p:spPr>
        <p:txBody>
          <a:bodyPr bIns="91440" anchor="b" anchorCtr="0">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1600" b="1" i="0" u="none" strike="noStrike" kern="1200" cap="none" spc="0" normalizeH="0" baseline="0" noProof="0" dirty="0" smtClean="0">
                <a:ln>
                  <a:noFill/>
                </a:ln>
                <a:effectLst/>
                <a:uLnTx/>
                <a:uFillTx/>
                <a:ea typeface="+mj-ea"/>
                <a:cs typeface="+mj-cs"/>
              </a:rPr>
              <a:t>Coduto et al. (2011) </a:t>
            </a:r>
            <a:r>
              <a:rPr kumimoji="0" lang="en-US" sz="1600" b="1" i="0" u="none" strike="noStrike" kern="1200" cap="none" spc="0" normalizeH="0" baseline="0" noProof="0" dirty="0" smtClean="0">
                <a:ln>
                  <a:noFill/>
                </a:ln>
                <a:effectLst/>
                <a:uLnTx/>
                <a:uFillTx/>
                <a:ea typeface="+mj-ea"/>
                <a:cs typeface="+mj-cs"/>
              </a:rPr>
              <a:t>Figure 12.6</a:t>
            </a:r>
            <a:r>
              <a:rPr kumimoji="0" lang="en-US" sz="1600" b="0" i="0" u="none" strike="noStrike" kern="1200" cap="none" spc="0" normalizeH="0" baseline="0" noProof="0" dirty="0" smtClean="0">
                <a:ln>
                  <a:noFill/>
                </a:ln>
                <a:effectLst/>
                <a:uLnTx/>
                <a:uFillTx/>
                <a:ea typeface="+mj-ea"/>
                <a:cs typeface="+mj-cs"/>
              </a:rPr>
              <a:t>   Shear-induced volume change: (a) loose soil tends to contract during shear; (b) dense soil tends to dilate during shear.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Changes in Sandy Soils during Driving</a:t>
            </a:r>
          </a:p>
          <a:p>
            <a:pPr algn="l"/>
            <a:endParaRPr lang="tr-TR" sz="5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 in dense saturated sandy soils, the driving process causing the soil to dilate resulting in negative excess pore pressures.</a:t>
            </a:r>
          </a:p>
          <a:p>
            <a:pPr algn="just">
              <a:buFont typeface="Courier New" pitchFamily="49" charset="0"/>
              <a:buChar char="o"/>
            </a:pPr>
            <a:endParaRPr lang="tr-TR" sz="500" dirty="0" smtClean="0">
              <a:solidFill>
                <a:schemeClr val="tx1"/>
              </a:solidFill>
            </a:endParaRPr>
          </a:p>
          <a:p>
            <a:pPr algn="just">
              <a:buFont typeface="Courier New" pitchFamily="49" charset="0"/>
              <a:buChar char="o"/>
            </a:pPr>
            <a:r>
              <a:rPr lang="tr-TR" sz="2200" dirty="0" smtClean="0">
                <a:solidFill>
                  <a:schemeClr val="tx1"/>
                </a:solidFill>
              </a:rPr>
              <a:t> this suction increases the strength (because of increasing effective stress) of the sandy soil which makes driving more difficult. </a:t>
            </a:r>
          </a:p>
          <a:p>
            <a:pPr algn="just">
              <a:buFont typeface="Courier New" pitchFamily="49" charset="0"/>
              <a:buChar char="o"/>
            </a:pPr>
            <a:endParaRPr lang="tr-TR" sz="500" dirty="0" smtClean="0">
              <a:solidFill>
                <a:schemeClr val="tx1"/>
              </a:solidFill>
            </a:endParaRPr>
          </a:p>
          <a:p>
            <a:pPr algn="just">
              <a:buFont typeface="Courier New" pitchFamily="49" charset="0"/>
              <a:buChar char="o"/>
            </a:pPr>
            <a:r>
              <a:rPr lang="tr-TR" sz="2200" dirty="0" smtClean="0">
                <a:solidFill>
                  <a:schemeClr val="tx1"/>
                </a:solidFill>
              </a:rPr>
              <a:t> in such a case jetting can make driving easier as mentioned before.</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4" name="Picture 3" descr="AAJHJPY0"/>
          <p:cNvPicPr>
            <a:picLocks noChangeAspect="1" noChangeArrowheads="1"/>
          </p:cNvPicPr>
          <p:nvPr/>
        </p:nvPicPr>
        <p:blipFill>
          <a:blip r:embed="rId3" cstate="print"/>
          <a:srcRect/>
          <a:stretch>
            <a:fillRect/>
          </a:stretch>
        </p:blipFill>
        <p:spPr bwMode="auto">
          <a:xfrm>
            <a:off x="609600" y="3928010"/>
            <a:ext cx="4114800" cy="2929990"/>
          </a:xfrm>
          <a:prstGeom prst="rect">
            <a:avLst/>
          </a:prstGeom>
          <a:noFill/>
          <a:ln w="9525">
            <a:noFill/>
            <a:miter lim="800000"/>
            <a:headEnd/>
            <a:tailEnd/>
          </a:ln>
        </p:spPr>
      </p:pic>
      <p:sp>
        <p:nvSpPr>
          <p:cNvPr id="5" name="Rectangle 2"/>
          <p:cNvSpPr txBox="1">
            <a:spLocks noChangeArrowheads="1"/>
          </p:cNvSpPr>
          <p:nvPr/>
        </p:nvSpPr>
        <p:spPr>
          <a:xfrm>
            <a:off x="5029200" y="4114800"/>
            <a:ext cx="3733799" cy="1752600"/>
          </a:xfrm>
          <a:prstGeom prst="rect">
            <a:avLst/>
          </a:prstGeom>
          <a:noFill/>
        </p:spPr>
        <p:txBody>
          <a:bodyPr bIns="91440" anchor="b" anchorCtr="0">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1600" b="1" i="0" u="none" strike="noStrike" kern="1200" cap="none" spc="0" normalizeH="0" baseline="0" noProof="0" dirty="0" smtClean="0">
                <a:ln>
                  <a:noFill/>
                </a:ln>
                <a:effectLst/>
                <a:uLnTx/>
                <a:uFillTx/>
                <a:ea typeface="+mj-ea"/>
                <a:cs typeface="+mj-cs"/>
              </a:rPr>
              <a:t>Coduto et al. (2011) </a:t>
            </a:r>
            <a:r>
              <a:rPr kumimoji="0" lang="en-US" sz="1600" b="1" i="0" u="none" strike="noStrike" kern="1200" cap="none" spc="0" normalizeH="0" baseline="0" noProof="0" dirty="0" smtClean="0">
                <a:ln>
                  <a:noFill/>
                </a:ln>
                <a:effectLst/>
                <a:uLnTx/>
                <a:uFillTx/>
                <a:ea typeface="+mj-ea"/>
                <a:cs typeface="+mj-cs"/>
              </a:rPr>
              <a:t>Figure 12.6</a:t>
            </a:r>
            <a:r>
              <a:rPr kumimoji="0" lang="en-US" sz="1600" b="0" i="0" u="none" strike="noStrike" kern="1200" cap="none" spc="0" normalizeH="0" baseline="0" noProof="0" dirty="0" smtClean="0">
                <a:ln>
                  <a:noFill/>
                </a:ln>
                <a:effectLst/>
                <a:uLnTx/>
                <a:uFillTx/>
                <a:ea typeface="+mj-ea"/>
                <a:cs typeface="+mj-cs"/>
              </a:rPr>
              <a:t>   Shear-induced volume change: (a) loose soil tends to contract during shear; (b) dense soil tends to dilate during shear.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2000" y="1371600"/>
            <a:ext cx="7620000" cy="3200400"/>
          </a:xfrm>
          <a:prstGeom prst="rect">
            <a:avLst/>
          </a:prstGeom>
        </p:spPr>
        <p:txBody>
          <a:bodyPr>
            <a:no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tr-TR" sz="200" b="1" i="1"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just" defTabSz="914400" rtl="0" eaLnBrk="1" fontAlgn="auto" latinLnBrk="0" hangingPunct="1">
              <a:lnSpc>
                <a:spcPct val="100000"/>
              </a:lnSpc>
              <a:spcBef>
                <a:spcPts val="580"/>
              </a:spcBef>
              <a:spcAft>
                <a:spcPts val="0"/>
              </a:spcAft>
              <a:buClr>
                <a:schemeClr val="accent1"/>
              </a:buClr>
              <a:buSzPct val="85000"/>
              <a:tabLst/>
              <a:defRPr/>
            </a:pPr>
            <a:r>
              <a:rPr kumimoji="0" lang="en-US" sz="2800" b="1" i="0" u="sng" strike="noStrike" kern="1200" cap="none" spc="0" normalizeH="0" baseline="0" noProof="0" dirty="0" smtClean="0">
                <a:ln>
                  <a:noFill/>
                </a:ln>
                <a:solidFill>
                  <a:schemeClr val="tx1"/>
                </a:solidFill>
                <a:effectLst/>
                <a:uLnTx/>
                <a:uFillTx/>
                <a:latin typeface="Arial" pitchFamily="34" charset="0"/>
                <a:cs typeface="Arial" pitchFamily="34" charset="0"/>
              </a:rPr>
              <a:t>Reading Assignment: Read Chapters 11 and 13 in your book.</a:t>
            </a:r>
          </a:p>
          <a:p>
            <a:pPr marL="0" marR="0" lvl="0" indent="0" algn="just" defTabSz="914400" rtl="0" eaLnBrk="1" fontAlgn="auto" latinLnBrk="0" hangingPunct="1">
              <a:lnSpc>
                <a:spcPct val="100000"/>
              </a:lnSpc>
              <a:spcBef>
                <a:spcPts val="580"/>
              </a:spcBef>
              <a:spcAft>
                <a:spcPts val="0"/>
              </a:spcAft>
              <a:buClr>
                <a:schemeClr val="accent1"/>
              </a:buClr>
              <a:buSzPct val="85000"/>
              <a:buFont typeface="Courier New" pitchFamily="49" charset="0"/>
              <a:buChar char="o"/>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Courier New" pitchFamily="49" charset="0"/>
              <a:buChar char="o"/>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Courier New" pitchFamily="49" charset="0"/>
              <a:buChar char="o"/>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Courier New" pitchFamily="49" charset="0"/>
              <a:buChar char="o"/>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Courier New" pitchFamily="49" charset="0"/>
              <a:buChar char="o"/>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Courier New" pitchFamily="49" charset="0"/>
              <a:buChar char="o"/>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Courier New" pitchFamily="49" charset="0"/>
              <a:buChar char="o"/>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Courier New" pitchFamily="49" charset="0"/>
              <a:buChar char="o"/>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Courier New" pitchFamily="49" charset="0"/>
              <a:buChar char="o"/>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tr-TR" sz="3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just" defTabSz="914400" rtl="0" eaLnBrk="1" fontAlgn="auto" latinLnBrk="0" hangingPunct="1">
              <a:lnSpc>
                <a:spcPct val="100000"/>
              </a:lnSpc>
              <a:spcBef>
                <a:spcPts val="370"/>
              </a:spcBef>
              <a:spcAft>
                <a:spcPts val="0"/>
              </a:spcAft>
              <a:buClr>
                <a:schemeClr val="accent2"/>
              </a:buClr>
              <a:buSzPct val="85000"/>
              <a:buFont typeface="Wingdings" pitchFamily="2" charset="2"/>
              <a:buChar char="Ø"/>
              <a:tabLst/>
              <a:defRPr/>
            </a:pPr>
            <a:endParaRPr kumimoji="0" lang="tr-TR" sz="5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Courier New" pitchFamily="49" charset="0"/>
              <a:buChar char="o"/>
              <a:tabLst/>
              <a:defRPr/>
            </a:pPr>
            <a:endParaRPr kumimoji="0" lang="en-US" sz="2200" b="0" i="0" u="none" strike="noStrike" kern="1200" cap="none" spc="0" normalizeH="0" baseline="0" noProof="0" dirty="0" smtClean="0">
              <a:ln>
                <a:noFill/>
              </a:ln>
              <a:solidFill>
                <a:schemeClr val="tx2"/>
              </a:solidFill>
              <a:effectLst/>
              <a:uLnTx/>
              <a:uFillTx/>
              <a:latin typeface="+mn-lt"/>
              <a:ea typeface="+mn-ea"/>
              <a:cs typeface="+mn-cs"/>
            </a:endParaRPr>
          </a:p>
          <a:p>
            <a:pPr marL="457200" marR="0" lvl="1" indent="0" algn="just" defTabSz="914400" rtl="0" eaLnBrk="1" fontAlgn="auto" latinLnBrk="0" hangingPunct="1">
              <a:lnSpc>
                <a:spcPct val="100000"/>
              </a:lnSpc>
              <a:spcBef>
                <a:spcPts val="370"/>
              </a:spcBef>
              <a:spcAft>
                <a:spcPts val="0"/>
              </a:spcAft>
              <a:buClr>
                <a:schemeClr val="accent2"/>
              </a:buClr>
              <a:buSzPct val="85000"/>
              <a:buFont typeface="Wingdings 2"/>
              <a:buNone/>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just" defTabSz="914400" rtl="0" eaLnBrk="1" fontAlgn="auto" latinLnBrk="0" hangingPunct="1">
              <a:lnSpc>
                <a:spcPct val="100000"/>
              </a:lnSpc>
              <a:spcBef>
                <a:spcPts val="370"/>
              </a:spcBef>
              <a:spcAft>
                <a:spcPts val="0"/>
              </a:spcAft>
              <a:buClr>
                <a:schemeClr val="accent2"/>
              </a:buClr>
              <a:buSzPct val="85000"/>
              <a:buFont typeface="Courier New" pitchFamily="49" charset="0"/>
              <a:buChar char="o"/>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just" defTabSz="914400" rtl="0" eaLnBrk="1" fontAlgn="auto" latinLnBrk="0" hangingPunct="1">
              <a:lnSpc>
                <a:spcPct val="100000"/>
              </a:lnSpc>
              <a:spcBef>
                <a:spcPts val="370"/>
              </a:spcBef>
              <a:spcAft>
                <a:spcPts val="0"/>
              </a:spcAft>
              <a:buClr>
                <a:schemeClr val="accent2"/>
              </a:buClr>
              <a:buSzPct val="85000"/>
              <a:buFont typeface="Courier New" pitchFamily="49" charset="0"/>
              <a:buChar char="o"/>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just" defTabSz="914400" rtl="0" eaLnBrk="1" fontAlgn="auto" latinLnBrk="0" hangingPunct="1">
              <a:lnSpc>
                <a:spcPct val="100000"/>
              </a:lnSpc>
              <a:spcBef>
                <a:spcPts val="370"/>
              </a:spcBef>
              <a:spcAft>
                <a:spcPts val="0"/>
              </a:spcAft>
              <a:buClr>
                <a:schemeClr val="accent2"/>
              </a:buClr>
              <a:buSzPct val="85000"/>
              <a:buFont typeface="Courier New" pitchFamily="49" charset="0"/>
              <a:buChar char="o"/>
              <a:tabLst/>
              <a:defRPr/>
            </a:pPr>
            <a:endParaRPr kumimoji="0" lang="tr-TR"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04800"/>
            <a:ext cx="7696200" cy="5943600"/>
          </a:xfrm>
        </p:spPr>
        <p:txBody>
          <a:bodyPr>
            <a:normAutofit/>
          </a:bodyPr>
          <a:lstStyle/>
          <a:p>
            <a:r>
              <a:rPr lang="tr-TR" b="1" dirty="0" smtClean="0">
                <a:solidFill>
                  <a:schemeClr val="tx1"/>
                </a:solidFill>
                <a:latin typeface="Arial" pitchFamily="34" charset="0"/>
                <a:cs typeface="Arial" pitchFamily="34" charset="0"/>
              </a:rPr>
              <a:t>Comparison between a shallow and a deep foundation</a:t>
            </a:r>
            <a:endParaRPr lang="en-US" b="1" dirty="0" smtClean="0">
              <a:solidFill>
                <a:schemeClr val="tx1"/>
              </a:solidFill>
              <a:latin typeface="Arial" pitchFamily="34" charset="0"/>
              <a:cs typeface="Arial" pitchFamily="34" charset="0"/>
            </a:endParaRPr>
          </a:p>
          <a:p>
            <a:pPr algn="just">
              <a:buFont typeface="Arial" pitchFamily="34" charset="0"/>
              <a:buChar char="•"/>
            </a:pPr>
            <a:endParaRPr lang="tr-TR" dirty="0" smtClean="0">
              <a:solidFill>
                <a:schemeClr val="tx1"/>
              </a:solidFill>
            </a:endParaRPr>
          </a:p>
          <a:p>
            <a:pPr algn="just">
              <a:buFont typeface="Arial" pitchFamily="34" charset="0"/>
              <a:buChar char="•"/>
            </a:pPr>
            <a:endParaRPr lang="tr-TR" dirty="0" smtClean="0">
              <a:solidFill>
                <a:schemeClr val="tx1"/>
              </a:solidFill>
            </a:endParaRPr>
          </a:p>
          <a:p>
            <a:pPr algn="just"/>
            <a:endParaRPr lang="en-US"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990600" y="1295400"/>
            <a:ext cx="3391512" cy="528161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800600" y="4953000"/>
            <a:ext cx="352270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229600" cy="1470025"/>
          </a:xfrm>
        </p:spPr>
        <p:txBody>
          <a:bodyPr/>
          <a:lstStyle/>
          <a:p>
            <a:r>
              <a:rPr lang="en-US" b="1" dirty="0" smtClean="0">
                <a:solidFill>
                  <a:schemeClr val="tx1"/>
                </a:solidFill>
                <a:latin typeface="Arial" pitchFamily="34" charset="0"/>
                <a:cs typeface="Arial" pitchFamily="34" charset="0"/>
              </a:rPr>
              <a:t>Load Transfer in</a:t>
            </a:r>
            <a:r>
              <a:rPr lang="tr-TR" b="1" dirty="0" smtClean="0">
                <a:solidFill>
                  <a:schemeClr val="tx1"/>
                </a:solidFill>
                <a:latin typeface="Arial" pitchFamily="34" charset="0"/>
                <a:cs typeface="Arial" pitchFamily="34" charset="0"/>
              </a:rPr>
              <a:t> Deep Foundations</a:t>
            </a:r>
            <a:endParaRPr lang="en-US" dirty="0"/>
          </a:p>
        </p:txBody>
      </p:sp>
      <p:sp>
        <p:nvSpPr>
          <p:cNvPr id="6" name="Subtitle 2"/>
          <p:cNvSpPr>
            <a:spLocks noGrp="1"/>
          </p:cNvSpPr>
          <p:nvPr>
            <p:ph type="subTitle" idx="1"/>
          </p:nvPr>
        </p:nvSpPr>
        <p:spPr>
          <a:xfrm>
            <a:off x="381000" y="3352800"/>
            <a:ext cx="8229600" cy="1981200"/>
          </a:xfrm>
        </p:spPr>
        <p:txBody>
          <a:bodyPr>
            <a:noAutofit/>
          </a:bodyPr>
          <a:lstStyle/>
          <a:p>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axial loads applied on deep foundations are transferred to the soil by skin friction and end bearing. </a:t>
            </a: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88760368"/>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3886200" cy="5943600"/>
          </a:xfrm>
        </p:spPr>
        <p:txBody>
          <a:bodyPr>
            <a:noAutofit/>
          </a:bodyPr>
          <a:lstStyle/>
          <a:p>
            <a:r>
              <a:rPr lang="en-US" b="1" dirty="0" smtClean="0">
                <a:solidFill>
                  <a:schemeClr val="tx1"/>
                </a:solidFill>
                <a:latin typeface="Arial" pitchFamily="34" charset="0"/>
                <a:cs typeface="Arial" pitchFamily="34" charset="0"/>
              </a:rPr>
              <a:t>Load transfer in deep foundations</a:t>
            </a:r>
          </a:p>
          <a:p>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side friction (skin friction) is the resistance along the circumference of the foundation due to the friction and adhesion between the soil and foundation.</a:t>
            </a:r>
          </a:p>
          <a:p>
            <a:pPr algn="just"/>
            <a:endParaRPr lang="en-US" sz="2200" dirty="0" smtClean="0">
              <a:solidFill>
                <a:schemeClr val="tx1"/>
              </a:solidFill>
            </a:endParaRPr>
          </a:p>
          <a:p>
            <a:pPr algn="just">
              <a:buFont typeface="Courier New" pitchFamily="49" charset="0"/>
              <a:buChar char="o"/>
            </a:pPr>
            <a:r>
              <a:rPr lang="en-US" sz="2200" dirty="0" smtClean="0">
                <a:solidFill>
                  <a:schemeClr val="tx1"/>
                </a:solidFill>
              </a:rPr>
              <a:t> toe bearing(tip or end bearing) is the resistance at the bottom of the foundation.    </a:t>
            </a: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 name="Picture 2"/>
          <p:cNvPicPr>
            <a:picLocks noChangeAspect="1" noChangeArrowheads="1"/>
          </p:cNvPicPr>
          <p:nvPr/>
        </p:nvPicPr>
        <p:blipFill>
          <a:blip r:embed="rId3" cstate="print"/>
          <a:srcRect/>
          <a:stretch>
            <a:fillRect/>
          </a:stretch>
        </p:blipFill>
        <p:spPr bwMode="auto">
          <a:xfrm>
            <a:off x="4724400" y="228600"/>
            <a:ext cx="3581400" cy="5829300"/>
          </a:xfrm>
          <a:prstGeom prst="rect">
            <a:avLst/>
          </a:prstGeom>
          <a:noFill/>
          <a:ln w="9525">
            <a:noFill/>
            <a:miter lim="800000"/>
            <a:headEnd/>
            <a:tailEnd/>
          </a:ln>
        </p:spPr>
      </p:pic>
    </p:spTree>
    <p:extLst>
      <p:ext uri="{BB962C8B-B14F-4D97-AF65-F5344CB8AC3E}">
        <p14:creationId xmlns:p14="http://schemas.microsoft.com/office/powerpoint/2010/main" val="2202213388"/>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Allowable downward load (P</a:t>
            </a:r>
            <a:r>
              <a:rPr lang="en-US" b="1" baseline="-25000" dirty="0" smtClean="0">
                <a:solidFill>
                  <a:schemeClr val="tx1"/>
                </a:solidFill>
                <a:latin typeface="Arial" pitchFamily="34" charset="0"/>
                <a:cs typeface="Arial" pitchFamily="34" charset="0"/>
              </a:rPr>
              <a:t>a</a:t>
            </a:r>
            <a:r>
              <a:rPr lang="en-US" b="1" dirty="0" smtClean="0">
                <a:solidFill>
                  <a:schemeClr val="tx1"/>
                </a:solidFill>
                <a:latin typeface="Arial" pitchFamily="34" charset="0"/>
                <a:cs typeface="Arial" pitchFamily="34" charset="0"/>
              </a:rPr>
              <a:t>)</a:t>
            </a:r>
            <a:endParaRPr lang="tr-TR" b="1"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the allowable downward load capacity is calculated based on the free body diagram shown in the previous slide.</a:t>
            </a:r>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371600" y="1905000"/>
            <a:ext cx="5687042" cy="2971800"/>
          </a:xfrm>
          <a:prstGeom prst="rect">
            <a:avLst/>
          </a:prstGeom>
          <a:noFill/>
          <a:ln w="9525">
            <a:noFill/>
            <a:miter lim="800000"/>
            <a:headEnd/>
            <a:tailEnd/>
          </a:ln>
        </p:spPr>
      </p:pic>
    </p:spTree>
    <p:extLst>
      <p:ext uri="{BB962C8B-B14F-4D97-AF65-F5344CB8AC3E}">
        <p14:creationId xmlns:p14="http://schemas.microsoft.com/office/powerpoint/2010/main" val="1301161786"/>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Allowable downward load (P</a:t>
            </a:r>
            <a:r>
              <a:rPr lang="en-US" b="1" baseline="-25000" dirty="0" smtClean="0">
                <a:solidFill>
                  <a:schemeClr val="tx1"/>
                </a:solidFill>
                <a:latin typeface="Arial" pitchFamily="34" charset="0"/>
                <a:cs typeface="Arial" pitchFamily="34" charset="0"/>
              </a:rPr>
              <a:t>a</a:t>
            </a:r>
            <a:r>
              <a:rPr lang="en-US" b="1" dirty="0" smtClean="0">
                <a:solidFill>
                  <a:schemeClr val="tx1"/>
                </a:solidFill>
                <a:latin typeface="Arial" pitchFamily="34" charset="0"/>
                <a:cs typeface="Arial" pitchFamily="34" charset="0"/>
              </a:rPr>
              <a:t>)</a:t>
            </a:r>
            <a:endParaRPr lang="tr-TR" b="1"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the very same formula can be rewritten in terms of unit side resistance and unit toe bearing as follows: </a:t>
            </a:r>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1295400" y="1828800"/>
            <a:ext cx="2315688" cy="9906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800600" y="1981200"/>
            <a:ext cx="1010055" cy="5334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447800" y="3047999"/>
            <a:ext cx="3733800" cy="2288123"/>
          </a:xfrm>
          <a:prstGeom prst="rect">
            <a:avLst/>
          </a:prstGeom>
          <a:noFill/>
          <a:ln w="9525">
            <a:noFill/>
            <a:miter lim="800000"/>
            <a:headEnd/>
            <a:tailEnd/>
          </a:ln>
        </p:spPr>
      </p:pic>
      <p:sp>
        <p:nvSpPr>
          <p:cNvPr id="6" name="TextBox 5"/>
          <p:cNvSpPr txBox="1"/>
          <p:nvPr/>
        </p:nvSpPr>
        <p:spPr>
          <a:xfrm>
            <a:off x="4419600" y="4446657"/>
            <a:ext cx="3810000" cy="353943"/>
          </a:xfrm>
          <a:prstGeom prst="rect">
            <a:avLst/>
          </a:prstGeom>
          <a:noFill/>
        </p:spPr>
        <p:txBody>
          <a:bodyPr wrap="square" rtlCol="0">
            <a:spAutoFit/>
          </a:bodyPr>
          <a:lstStyle/>
          <a:p>
            <a:r>
              <a:rPr lang="tr-TR" sz="1700" b="1" dirty="0" smtClean="0">
                <a:solidFill>
                  <a:prstClr val="black"/>
                </a:solidFill>
              </a:rPr>
              <a:t>(frictional resistance per unit area)</a:t>
            </a:r>
            <a:endParaRPr lang="tr-TR" sz="1700" b="1" dirty="0">
              <a:solidFill>
                <a:prstClr val="black"/>
              </a:solidFill>
            </a:endParaRPr>
          </a:p>
        </p:txBody>
      </p:sp>
    </p:spTree>
    <p:extLst>
      <p:ext uri="{BB962C8B-B14F-4D97-AF65-F5344CB8AC3E}">
        <p14:creationId xmlns:p14="http://schemas.microsoft.com/office/powerpoint/2010/main" val="2954764879"/>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4114800" cy="5943600"/>
          </a:xfrm>
        </p:spPr>
        <p:txBody>
          <a:bodyPr>
            <a:noAutofit/>
          </a:bodyPr>
          <a:lstStyle/>
          <a:p>
            <a:r>
              <a:rPr lang="en-US" b="1" dirty="0" smtClean="0">
                <a:solidFill>
                  <a:schemeClr val="tx1"/>
                </a:solidFill>
                <a:latin typeface="Arial" pitchFamily="34" charset="0"/>
                <a:cs typeface="Arial" pitchFamily="34" charset="0"/>
              </a:rPr>
              <a:t>Example 13.1</a:t>
            </a:r>
            <a:endParaRPr lang="tr-TR" b="1"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r>
              <a:rPr lang="en-US" sz="2200" dirty="0" smtClean="0">
                <a:solidFill>
                  <a:schemeClr val="tx1"/>
                </a:solidFill>
              </a:rPr>
              <a:t>An 800kN compressive load is to be imposed on a 400mm diameter, 15m long steel pipe pile driven into the soil profile shown in figure. The net unit toe bearing and unit side friction resistances are also shown. Compute the allowable downward load capacity using an F of 3, and determine if the design is acceptable. </a:t>
            </a:r>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4098" name="Picture 2"/>
          <p:cNvPicPr>
            <a:picLocks noChangeAspect="1" noChangeArrowheads="1"/>
          </p:cNvPicPr>
          <p:nvPr/>
        </p:nvPicPr>
        <p:blipFill>
          <a:blip r:embed="rId3" cstate="print"/>
          <a:srcRect/>
          <a:stretch>
            <a:fillRect/>
          </a:stretch>
        </p:blipFill>
        <p:spPr bwMode="auto">
          <a:xfrm>
            <a:off x="4648200" y="609600"/>
            <a:ext cx="4343400" cy="504244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495800" y="5943600"/>
            <a:ext cx="3962400" cy="566057"/>
          </a:xfrm>
          <a:prstGeom prst="rect">
            <a:avLst/>
          </a:prstGeom>
          <a:noFill/>
          <a:ln w="9525">
            <a:noFill/>
            <a:miter lim="800000"/>
            <a:headEnd/>
            <a:tailEnd/>
          </a:ln>
        </p:spPr>
      </p:pic>
    </p:spTree>
    <p:extLst>
      <p:ext uri="{BB962C8B-B14F-4D97-AF65-F5344CB8AC3E}">
        <p14:creationId xmlns:p14="http://schemas.microsoft.com/office/powerpoint/2010/main" val="2977036359"/>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7924800" cy="5943600"/>
          </a:xfrm>
        </p:spPr>
        <p:txBody>
          <a:bodyPr>
            <a:noAutofit/>
          </a:bodyPr>
          <a:lstStyle/>
          <a:p>
            <a:r>
              <a:rPr lang="en-US" b="1" dirty="0" smtClean="0">
                <a:solidFill>
                  <a:schemeClr val="tx1"/>
                </a:solidFill>
                <a:latin typeface="Arial" pitchFamily="34" charset="0"/>
                <a:cs typeface="Arial" pitchFamily="34" charset="0"/>
              </a:rPr>
              <a:t>Solution of Example 13.1</a:t>
            </a:r>
            <a:endParaRPr lang="tr-TR" b="1"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5122" name="Picture 2"/>
          <p:cNvPicPr>
            <a:picLocks noChangeAspect="1" noChangeArrowheads="1"/>
          </p:cNvPicPr>
          <p:nvPr/>
        </p:nvPicPr>
        <p:blipFill>
          <a:blip r:embed="rId3" cstate="print"/>
          <a:srcRect/>
          <a:stretch>
            <a:fillRect/>
          </a:stretch>
        </p:blipFill>
        <p:spPr bwMode="auto">
          <a:xfrm>
            <a:off x="152400" y="1524000"/>
            <a:ext cx="2667000" cy="3282462"/>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200400" y="1524000"/>
            <a:ext cx="5943600" cy="3189914"/>
          </a:xfrm>
          <a:prstGeom prst="rect">
            <a:avLst/>
          </a:prstGeom>
          <a:noFill/>
          <a:ln w="9525">
            <a:noFill/>
            <a:miter lim="800000"/>
            <a:headEnd/>
            <a:tailEnd/>
          </a:ln>
        </p:spPr>
      </p:pic>
    </p:spTree>
    <p:extLst>
      <p:ext uri="{BB962C8B-B14F-4D97-AF65-F5344CB8AC3E}">
        <p14:creationId xmlns:p14="http://schemas.microsoft.com/office/powerpoint/2010/main" val="387433630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1+#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Allowable upward load (</a:t>
            </a:r>
            <a:r>
              <a:rPr lang="en-US" b="1" dirty="0" err="1" smtClean="0">
                <a:solidFill>
                  <a:schemeClr val="tx1"/>
                </a:solidFill>
                <a:latin typeface="Arial" pitchFamily="34" charset="0"/>
                <a:cs typeface="Arial" pitchFamily="34" charset="0"/>
              </a:rPr>
              <a:t>P</a:t>
            </a:r>
            <a:r>
              <a:rPr lang="en-US" b="1" baseline="-25000" dirty="0" err="1" smtClean="0">
                <a:solidFill>
                  <a:schemeClr val="tx1"/>
                </a:solidFill>
                <a:latin typeface="Arial" pitchFamily="34" charset="0"/>
                <a:cs typeface="Arial" pitchFamily="34" charset="0"/>
              </a:rPr>
              <a:t>upward</a:t>
            </a:r>
            <a:r>
              <a:rPr lang="en-US" b="1" dirty="0" smtClean="0">
                <a:solidFill>
                  <a:schemeClr val="tx1"/>
                </a:solidFill>
                <a:latin typeface="Arial" pitchFamily="34" charset="0"/>
                <a:cs typeface="Arial" pitchFamily="34" charset="0"/>
              </a:rPr>
              <a:t>)</a:t>
            </a:r>
            <a:r>
              <a:rPr lang="en-US" b="1" baseline="-25000" dirty="0" smtClean="0">
                <a:solidFill>
                  <a:schemeClr val="tx1"/>
                </a:solidFill>
                <a:latin typeface="Arial" pitchFamily="34" charset="0"/>
                <a:cs typeface="Arial" pitchFamily="34" charset="0"/>
              </a:rPr>
              <a:t>a</a:t>
            </a:r>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deep foundations resist upward loads by their weights and the side friction (which acts in the opposite direction of downward loading) .</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en-US" sz="2200" dirty="0" smtClean="0">
                <a:solidFill>
                  <a:schemeClr val="tx1"/>
                </a:solidFill>
              </a:rPr>
              <a:t> the above equation is valid </a:t>
            </a:r>
            <a:r>
              <a:rPr lang="en-US" sz="2200" smtClean="0">
                <a:solidFill>
                  <a:schemeClr val="tx1"/>
                </a:solidFill>
              </a:rPr>
              <a:t>when D/B&gt;6</a:t>
            </a:r>
            <a:r>
              <a:rPr lang="en-US" sz="2200" dirty="0" smtClean="0">
                <a:solidFill>
                  <a:schemeClr val="tx1"/>
                </a:solidFill>
              </a:rPr>
              <a:t>. Fortunately almost all deep foundations satisfy this condition.</a:t>
            </a:r>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066800" y="2057400"/>
            <a:ext cx="2857500" cy="914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24400" y="2133600"/>
            <a:ext cx="2247900" cy="5524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62000" y="3200400"/>
            <a:ext cx="6848475" cy="1819263"/>
          </a:xfrm>
          <a:prstGeom prst="rect">
            <a:avLst/>
          </a:prstGeom>
          <a:noFill/>
          <a:ln w="9525">
            <a:noFill/>
            <a:miter lim="800000"/>
            <a:headEnd/>
            <a:tailEnd/>
          </a:ln>
        </p:spPr>
      </p:pic>
    </p:spTree>
    <p:extLst>
      <p:ext uri="{BB962C8B-B14F-4D97-AF65-F5344CB8AC3E}">
        <p14:creationId xmlns:p14="http://schemas.microsoft.com/office/powerpoint/2010/main" val="2298305439"/>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Allowable upward load (</a:t>
            </a:r>
            <a:r>
              <a:rPr lang="en-US" b="1" dirty="0" err="1" smtClean="0">
                <a:solidFill>
                  <a:schemeClr val="tx1"/>
                </a:solidFill>
                <a:latin typeface="Arial" pitchFamily="34" charset="0"/>
                <a:cs typeface="Arial" pitchFamily="34" charset="0"/>
              </a:rPr>
              <a:t>P</a:t>
            </a:r>
            <a:r>
              <a:rPr lang="en-US" b="1" baseline="-25000" dirty="0" err="1" smtClean="0">
                <a:solidFill>
                  <a:schemeClr val="tx1"/>
                </a:solidFill>
                <a:latin typeface="Arial" pitchFamily="34" charset="0"/>
                <a:cs typeface="Arial" pitchFamily="34" charset="0"/>
              </a:rPr>
              <a:t>upward</a:t>
            </a:r>
            <a:r>
              <a:rPr lang="en-US" b="1" dirty="0" smtClean="0">
                <a:solidFill>
                  <a:schemeClr val="tx1"/>
                </a:solidFill>
                <a:latin typeface="Arial" pitchFamily="34" charset="0"/>
                <a:cs typeface="Arial" pitchFamily="34" charset="0"/>
              </a:rPr>
              <a:t>)</a:t>
            </a:r>
            <a:r>
              <a:rPr lang="en-US" b="1" baseline="-25000" dirty="0" smtClean="0">
                <a:solidFill>
                  <a:schemeClr val="tx1"/>
                </a:solidFill>
                <a:latin typeface="Arial" pitchFamily="34" charset="0"/>
                <a:cs typeface="Arial" pitchFamily="34" charset="0"/>
              </a:rPr>
              <a:t>a</a:t>
            </a:r>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if some or all of the deep foundation is submerged </a:t>
            </a:r>
            <a:r>
              <a:rPr lang="tr-TR" sz="2200" dirty="0" smtClean="0">
                <a:solidFill>
                  <a:schemeClr val="tx1"/>
                </a:solidFill>
              </a:rPr>
              <a:t>below the gwt, bouyancy force acting on the submerged section of the foundation should be subtracted from W</a:t>
            </a:r>
            <a:r>
              <a:rPr lang="tr-TR" sz="2200" baseline="-25000" dirty="0" smtClean="0">
                <a:solidFill>
                  <a:schemeClr val="tx1"/>
                </a:solidFill>
              </a:rPr>
              <a:t>f</a:t>
            </a:r>
            <a:r>
              <a:rPr lang="en-US" sz="2200" dirty="0" smtClean="0">
                <a:solidFill>
                  <a:schemeClr val="tx1"/>
                </a:solidFill>
              </a:rPr>
              <a:t>.</a:t>
            </a: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for upward loading, reduce the total skin friction to 75% of the calculated value to consider the poisson’s effect.</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066800" y="2286000"/>
            <a:ext cx="2857500" cy="914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953000" y="2438400"/>
            <a:ext cx="2247900" cy="552450"/>
          </a:xfrm>
          <a:prstGeom prst="rect">
            <a:avLst/>
          </a:prstGeom>
          <a:noFill/>
          <a:ln w="9525">
            <a:noFill/>
            <a:miter lim="800000"/>
            <a:headEnd/>
            <a:tailEnd/>
          </a:ln>
        </p:spPr>
      </p:pic>
      <p:sp>
        <p:nvSpPr>
          <p:cNvPr id="5" name="TextBox 4"/>
          <p:cNvSpPr txBox="1"/>
          <p:nvPr/>
        </p:nvSpPr>
        <p:spPr>
          <a:xfrm>
            <a:off x="3276600" y="1828800"/>
            <a:ext cx="1905000" cy="369332"/>
          </a:xfrm>
          <a:prstGeom prst="rect">
            <a:avLst/>
          </a:prstGeom>
          <a:noFill/>
        </p:spPr>
        <p:txBody>
          <a:bodyPr wrap="square" rtlCol="0">
            <a:spAutoFit/>
          </a:bodyPr>
          <a:lstStyle/>
          <a:p>
            <a:r>
              <a:rPr lang="tr-TR" dirty="0" smtClean="0">
                <a:solidFill>
                  <a:prstClr val="black"/>
                </a:solidFill>
              </a:rPr>
              <a:t>0.75 x...</a:t>
            </a:r>
            <a:endParaRPr lang="tr-TR" dirty="0">
              <a:solidFill>
                <a:prstClr val="black"/>
              </a:solidFill>
            </a:endParaRPr>
          </a:p>
        </p:txBody>
      </p:sp>
      <p:cxnSp>
        <p:nvCxnSpPr>
          <p:cNvPr id="7" name="Shape 6"/>
          <p:cNvCxnSpPr>
            <a:stCxn id="5" idx="1"/>
          </p:cNvCxnSpPr>
          <p:nvPr/>
        </p:nvCxnSpPr>
        <p:spPr>
          <a:xfrm rot="10800000" flipV="1">
            <a:off x="3124200" y="2013466"/>
            <a:ext cx="152400" cy="501134"/>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76400" y="4953000"/>
            <a:ext cx="457200" cy="1219200"/>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9" name="Rectangle 8"/>
          <p:cNvSpPr/>
          <p:nvPr/>
        </p:nvSpPr>
        <p:spPr>
          <a:xfrm>
            <a:off x="1524000" y="5181600"/>
            <a:ext cx="762000" cy="9906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11" name="Straight Arrow Connector 10"/>
          <p:cNvCxnSpPr>
            <a:endCxn id="9" idx="0"/>
          </p:cNvCxnSpPr>
          <p:nvPr/>
        </p:nvCxnSpPr>
        <p:spPr>
          <a:xfrm>
            <a:off x="1905000" y="4648200"/>
            <a:ext cx="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0" y="4343400"/>
            <a:ext cx="1143000" cy="369332"/>
          </a:xfrm>
          <a:prstGeom prst="rect">
            <a:avLst/>
          </a:prstGeom>
          <a:noFill/>
        </p:spPr>
        <p:txBody>
          <a:bodyPr wrap="square" rtlCol="0">
            <a:spAutoFit/>
          </a:bodyPr>
          <a:lstStyle/>
          <a:p>
            <a:r>
              <a:rPr lang="tr-TR" dirty="0" smtClean="0">
                <a:solidFill>
                  <a:prstClr val="black"/>
                </a:solidFill>
              </a:rPr>
              <a:t>P</a:t>
            </a:r>
            <a:r>
              <a:rPr lang="tr-TR" baseline="-25000" dirty="0" smtClean="0">
                <a:solidFill>
                  <a:prstClr val="black"/>
                </a:solidFill>
              </a:rPr>
              <a:t>downward</a:t>
            </a:r>
            <a:endParaRPr lang="tr-TR" baseline="-25000" dirty="0">
              <a:solidFill>
                <a:prstClr val="black"/>
              </a:solidFill>
            </a:endParaRPr>
          </a:p>
        </p:txBody>
      </p:sp>
      <p:sp>
        <p:nvSpPr>
          <p:cNvPr id="13" name="Rectangle 12"/>
          <p:cNvSpPr/>
          <p:nvPr/>
        </p:nvSpPr>
        <p:spPr>
          <a:xfrm>
            <a:off x="3810000" y="5029200"/>
            <a:ext cx="457200" cy="12192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4" name="Rectangle 13"/>
          <p:cNvSpPr/>
          <p:nvPr/>
        </p:nvSpPr>
        <p:spPr>
          <a:xfrm>
            <a:off x="3657600" y="5257800"/>
            <a:ext cx="762000" cy="990600"/>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15" name="Straight Arrow Connector 14"/>
          <p:cNvCxnSpPr>
            <a:stCxn id="13" idx="0"/>
          </p:cNvCxnSpPr>
          <p:nvPr/>
        </p:nvCxnSpPr>
        <p:spPr>
          <a:xfrm flipV="1">
            <a:off x="4038600" y="4724400"/>
            <a:ext cx="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57600" y="4419600"/>
            <a:ext cx="990600" cy="369332"/>
          </a:xfrm>
          <a:prstGeom prst="rect">
            <a:avLst/>
          </a:prstGeom>
          <a:noFill/>
        </p:spPr>
        <p:txBody>
          <a:bodyPr wrap="square" rtlCol="0">
            <a:spAutoFit/>
          </a:bodyPr>
          <a:lstStyle/>
          <a:p>
            <a:r>
              <a:rPr lang="tr-TR" dirty="0" smtClean="0">
                <a:solidFill>
                  <a:prstClr val="black"/>
                </a:solidFill>
              </a:rPr>
              <a:t>P</a:t>
            </a:r>
            <a:r>
              <a:rPr lang="tr-TR" baseline="-25000" dirty="0" smtClean="0">
                <a:solidFill>
                  <a:prstClr val="black"/>
                </a:solidFill>
              </a:rPr>
              <a:t>upward</a:t>
            </a:r>
            <a:endParaRPr lang="tr-TR" baseline="-25000" dirty="0">
              <a:solidFill>
                <a:prstClr val="black"/>
              </a:solidFill>
            </a:endParaRPr>
          </a:p>
        </p:txBody>
      </p:sp>
    </p:spTree>
    <p:extLst>
      <p:ext uri="{BB962C8B-B14F-4D97-AF65-F5344CB8AC3E}">
        <p14:creationId xmlns:p14="http://schemas.microsoft.com/office/powerpoint/2010/main" val="3866362791"/>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Contact Areas: A</a:t>
            </a:r>
            <a:r>
              <a:rPr lang="tr-TR" b="1" baseline="-25000" dirty="0" smtClean="0">
                <a:solidFill>
                  <a:schemeClr val="tx1"/>
                </a:solidFill>
                <a:latin typeface="Arial" pitchFamily="34" charset="0"/>
                <a:cs typeface="Arial" pitchFamily="34" charset="0"/>
              </a:rPr>
              <a:t>t</a:t>
            </a:r>
            <a:r>
              <a:rPr lang="tr-TR" b="1" dirty="0" smtClean="0">
                <a:solidFill>
                  <a:schemeClr val="tx1"/>
                </a:solidFill>
                <a:latin typeface="Arial" pitchFamily="34" charset="0"/>
                <a:cs typeface="Arial" pitchFamily="34" charset="0"/>
              </a:rPr>
              <a:t> &amp; A</a:t>
            </a:r>
            <a:r>
              <a:rPr lang="tr-TR" b="1" baseline="-25000" dirty="0" smtClean="0">
                <a:solidFill>
                  <a:schemeClr val="tx1"/>
                </a:solidFill>
                <a:latin typeface="Arial" pitchFamily="34" charset="0"/>
                <a:cs typeface="Arial" pitchFamily="34" charset="0"/>
              </a:rPr>
              <a:t>s</a:t>
            </a:r>
          </a:p>
          <a:p>
            <a:endParaRPr lang="tr-TR" sz="200" b="1" i="1" dirty="0" smtClean="0">
              <a:solidFill>
                <a:schemeClr val="tx1"/>
              </a:solidFill>
              <a:cs typeface="Arial" pitchFamily="34" charset="0"/>
            </a:endParaRPr>
          </a:p>
          <a:p>
            <a:pPr algn="just">
              <a:buFont typeface="Courier New" pitchFamily="49" charset="0"/>
              <a:buChar char="o"/>
            </a:pPr>
            <a:r>
              <a:rPr lang="tr-TR" sz="2200" dirty="0" smtClean="0">
                <a:solidFill>
                  <a:schemeClr val="tx1"/>
                </a:solidFill>
              </a:rPr>
              <a:t> conventionally A</a:t>
            </a:r>
            <a:r>
              <a:rPr lang="tr-TR" sz="2200" baseline="-25000" dirty="0" smtClean="0">
                <a:solidFill>
                  <a:schemeClr val="tx1"/>
                </a:solidFill>
              </a:rPr>
              <a:t>t</a:t>
            </a:r>
            <a:r>
              <a:rPr lang="tr-TR" sz="2200" dirty="0" smtClean="0">
                <a:solidFill>
                  <a:schemeClr val="tx1"/>
                </a:solidFill>
              </a:rPr>
              <a:t> (toe bearing contact area) is the cross-sectional area of the deep foundation, A</a:t>
            </a:r>
            <a:r>
              <a:rPr lang="tr-TR" sz="2200" baseline="-25000" dirty="0" smtClean="0">
                <a:solidFill>
                  <a:schemeClr val="tx1"/>
                </a:solidFill>
              </a:rPr>
              <a:t>s</a:t>
            </a:r>
            <a:r>
              <a:rPr lang="tr-TR" sz="2200" dirty="0" smtClean="0">
                <a:solidFill>
                  <a:schemeClr val="tx1"/>
                </a:solidFill>
              </a:rPr>
              <a:t> (side friction contact area) is the circumferential area of the deep foundation.</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however, for open ended piles (e.g. steel pipe or H piles) calculation of these contact areas is dependent on the plug formation.</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as the pile is driven, after a while the soil inside the pile becomes rigidly embedded and starts to act as if it is a section of the pile. This is called “</a:t>
            </a:r>
            <a:r>
              <a:rPr lang="tr-TR" sz="2200" b="1" i="1" dirty="0" smtClean="0">
                <a:solidFill>
                  <a:schemeClr val="tx1"/>
                </a:solidFill>
              </a:rPr>
              <a:t>soil plug”.</a:t>
            </a:r>
            <a:endParaRPr lang="en-US" sz="2200" b="1" i="1"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2831773659"/>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4191000" cy="5943600"/>
          </a:xfrm>
        </p:spPr>
        <p:txBody>
          <a:bodyPr>
            <a:noAutofit/>
          </a:bodyPr>
          <a:lstStyle/>
          <a:p>
            <a:r>
              <a:rPr lang="tr-TR" b="1" dirty="0" smtClean="0">
                <a:solidFill>
                  <a:schemeClr val="tx1"/>
                </a:solidFill>
                <a:latin typeface="Arial" pitchFamily="34" charset="0"/>
                <a:cs typeface="Arial" pitchFamily="34" charset="0"/>
              </a:rPr>
              <a:t>Contact Areas: A</a:t>
            </a:r>
            <a:r>
              <a:rPr lang="tr-TR" b="1" baseline="-25000" dirty="0" smtClean="0">
                <a:solidFill>
                  <a:schemeClr val="tx1"/>
                </a:solidFill>
                <a:latin typeface="Arial" pitchFamily="34" charset="0"/>
                <a:cs typeface="Arial" pitchFamily="34" charset="0"/>
              </a:rPr>
              <a:t>t</a:t>
            </a:r>
            <a:r>
              <a:rPr lang="tr-TR" b="1" dirty="0" smtClean="0">
                <a:solidFill>
                  <a:schemeClr val="tx1"/>
                </a:solidFill>
                <a:latin typeface="Arial" pitchFamily="34" charset="0"/>
                <a:cs typeface="Arial" pitchFamily="34" charset="0"/>
              </a:rPr>
              <a:t> &amp; A</a:t>
            </a:r>
            <a:r>
              <a:rPr lang="tr-TR" b="1" baseline="-25000" dirty="0" smtClean="0">
                <a:solidFill>
                  <a:schemeClr val="tx1"/>
                </a:solidFill>
                <a:latin typeface="Arial" pitchFamily="34" charset="0"/>
                <a:cs typeface="Arial" pitchFamily="34" charset="0"/>
              </a:rPr>
              <a:t>s</a:t>
            </a:r>
          </a:p>
          <a:p>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tr-TR" sz="2200" dirty="0" smtClean="0">
                <a:solidFill>
                  <a:schemeClr val="tx1"/>
                </a:solidFill>
              </a:rPr>
              <a:t> if plug does not form then assume A</a:t>
            </a:r>
            <a:r>
              <a:rPr lang="tr-TR" sz="2200" baseline="-25000" dirty="0" smtClean="0">
                <a:solidFill>
                  <a:schemeClr val="tx1"/>
                </a:solidFill>
              </a:rPr>
              <a:t>t</a:t>
            </a:r>
            <a:r>
              <a:rPr lang="tr-TR" sz="2200" dirty="0" smtClean="0">
                <a:solidFill>
                  <a:schemeClr val="tx1"/>
                </a:solidFill>
              </a:rPr>
              <a:t> =0, if plug forms use the full cross-sectional area of the deep foundation as A</a:t>
            </a:r>
            <a:r>
              <a:rPr lang="tr-TR" sz="2200" baseline="-25000" dirty="0" smtClean="0">
                <a:solidFill>
                  <a:schemeClr val="tx1"/>
                </a:solidFill>
              </a:rPr>
              <a:t>t</a:t>
            </a:r>
            <a:r>
              <a:rPr lang="tr-TR" sz="2200" dirty="0" smtClean="0">
                <a:solidFill>
                  <a:schemeClr val="tx1"/>
                </a:solidFill>
              </a:rPr>
              <a:t> .</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in analyses we usually assume steel H piles are fully plugged so</a:t>
            </a:r>
          </a:p>
          <a:p>
            <a:pPr algn="just"/>
            <a:endParaRPr lang="tr-TR" sz="2200" dirty="0" smtClean="0">
              <a:solidFill>
                <a:schemeClr val="tx1"/>
              </a:solidFill>
            </a:endParaRPr>
          </a:p>
          <a:p>
            <a:pPr algn="just"/>
            <a:r>
              <a:rPr lang="tr-TR" sz="2200" dirty="0" smtClean="0">
                <a:solidFill>
                  <a:schemeClr val="tx1"/>
                </a:solidFill>
              </a:rPr>
              <a:t>	A</a:t>
            </a:r>
            <a:r>
              <a:rPr lang="tr-TR" sz="2200" baseline="-25000" dirty="0" smtClean="0">
                <a:solidFill>
                  <a:schemeClr val="tx1"/>
                </a:solidFill>
              </a:rPr>
              <a:t>t</a:t>
            </a:r>
            <a:r>
              <a:rPr lang="tr-TR" sz="2200" dirty="0" smtClean="0">
                <a:solidFill>
                  <a:schemeClr val="tx1"/>
                </a:solidFill>
              </a:rPr>
              <a:t> = d.b  ,</a:t>
            </a:r>
          </a:p>
          <a:p>
            <a:pPr algn="just"/>
            <a:r>
              <a:rPr lang="tr-TR" sz="2200" dirty="0" smtClean="0">
                <a:solidFill>
                  <a:schemeClr val="tx1"/>
                </a:solidFill>
              </a:rPr>
              <a:t>	A</a:t>
            </a:r>
            <a:r>
              <a:rPr lang="tr-TR" sz="2200" baseline="-25000" dirty="0" smtClean="0">
                <a:solidFill>
                  <a:schemeClr val="tx1"/>
                </a:solidFill>
              </a:rPr>
              <a:t>s</a:t>
            </a:r>
            <a:r>
              <a:rPr lang="tr-TR" sz="2200" dirty="0" smtClean="0">
                <a:solidFill>
                  <a:schemeClr val="tx1"/>
                </a:solidFill>
              </a:rPr>
              <a:t> = 2.(d+b).L</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4538906" y="228600"/>
            <a:ext cx="4605094" cy="6172200"/>
          </a:xfrm>
          <a:prstGeom prst="rect">
            <a:avLst/>
          </a:prstGeom>
          <a:noFill/>
          <a:ln w="9525">
            <a:noFill/>
            <a:miter lim="800000"/>
            <a:headEnd/>
            <a:tailEnd/>
          </a:ln>
        </p:spPr>
      </p:pic>
      <p:cxnSp>
        <p:nvCxnSpPr>
          <p:cNvPr id="5" name="Straight Arrow Connector 4"/>
          <p:cNvCxnSpPr/>
          <p:nvPr/>
        </p:nvCxnSpPr>
        <p:spPr>
          <a:xfrm>
            <a:off x="7315200" y="4724400"/>
            <a:ext cx="8382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162800" y="4953000"/>
            <a:ext cx="0" cy="6096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086600" y="381000"/>
            <a:ext cx="0" cy="39624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53400" y="4572000"/>
            <a:ext cx="381000" cy="369332"/>
          </a:xfrm>
          <a:prstGeom prst="rect">
            <a:avLst/>
          </a:prstGeom>
          <a:noFill/>
        </p:spPr>
        <p:txBody>
          <a:bodyPr wrap="square" rtlCol="0">
            <a:spAutoFit/>
          </a:bodyPr>
          <a:lstStyle/>
          <a:p>
            <a:r>
              <a:rPr lang="tr-TR" b="1" dirty="0" smtClean="0">
                <a:solidFill>
                  <a:srgbClr val="FF0000"/>
                </a:solidFill>
              </a:rPr>
              <a:t>b</a:t>
            </a:r>
            <a:endParaRPr lang="tr-TR" b="1" dirty="0">
              <a:solidFill>
                <a:srgbClr val="FF0000"/>
              </a:solidFill>
            </a:endParaRPr>
          </a:p>
        </p:txBody>
      </p:sp>
      <p:sp>
        <p:nvSpPr>
          <p:cNvPr id="11" name="TextBox 10"/>
          <p:cNvSpPr txBox="1"/>
          <p:nvPr/>
        </p:nvSpPr>
        <p:spPr>
          <a:xfrm>
            <a:off x="6705600" y="5029200"/>
            <a:ext cx="381000" cy="369332"/>
          </a:xfrm>
          <a:prstGeom prst="rect">
            <a:avLst/>
          </a:prstGeom>
          <a:noFill/>
        </p:spPr>
        <p:txBody>
          <a:bodyPr wrap="square" rtlCol="0">
            <a:spAutoFit/>
          </a:bodyPr>
          <a:lstStyle/>
          <a:p>
            <a:r>
              <a:rPr lang="tr-TR" b="1" dirty="0" smtClean="0">
                <a:solidFill>
                  <a:srgbClr val="FF0000"/>
                </a:solidFill>
              </a:rPr>
              <a:t>d</a:t>
            </a:r>
            <a:endParaRPr lang="tr-TR" b="1" dirty="0">
              <a:solidFill>
                <a:srgbClr val="FF0000"/>
              </a:solidFill>
            </a:endParaRPr>
          </a:p>
        </p:txBody>
      </p:sp>
      <p:sp>
        <p:nvSpPr>
          <p:cNvPr id="12" name="TextBox 11"/>
          <p:cNvSpPr txBox="1"/>
          <p:nvPr/>
        </p:nvSpPr>
        <p:spPr>
          <a:xfrm>
            <a:off x="6705600" y="2057400"/>
            <a:ext cx="381000" cy="369332"/>
          </a:xfrm>
          <a:prstGeom prst="rect">
            <a:avLst/>
          </a:prstGeom>
          <a:noFill/>
        </p:spPr>
        <p:txBody>
          <a:bodyPr wrap="square" rtlCol="0">
            <a:spAutoFit/>
          </a:bodyPr>
          <a:lstStyle/>
          <a:p>
            <a:r>
              <a:rPr lang="tr-TR" b="1" dirty="0" smtClean="0">
                <a:solidFill>
                  <a:srgbClr val="FF0000"/>
                </a:solidFill>
              </a:rPr>
              <a:t>L</a:t>
            </a:r>
            <a:endParaRPr lang="tr-TR" b="1" dirty="0">
              <a:solidFill>
                <a:srgbClr val="FF0000"/>
              </a:solidFill>
            </a:endParaRPr>
          </a:p>
        </p:txBody>
      </p:sp>
      <p:pic>
        <p:nvPicPr>
          <p:cNvPr id="1027" name="Picture 3"/>
          <p:cNvPicPr>
            <a:picLocks noChangeAspect="1" noChangeArrowheads="1"/>
          </p:cNvPicPr>
          <p:nvPr/>
        </p:nvPicPr>
        <p:blipFill>
          <a:blip r:embed="rId4" cstate="print"/>
          <a:srcRect/>
          <a:stretch>
            <a:fillRect/>
          </a:stretch>
        </p:blipFill>
        <p:spPr bwMode="auto">
          <a:xfrm>
            <a:off x="838200" y="6248400"/>
            <a:ext cx="6134100" cy="285750"/>
          </a:xfrm>
          <a:prstGeom prst="rect">
            <a:avLst/>
          </a:prstGeom>
          <a:noFill/>
          <a:ln w="9525">
            <a:noFill/>
            <a:miter lim="800000"/>
            <a:headEnd/>
            <a:tailEnd/>
          </a:ln>
        </p:spPr>
      </p:pic>
    </p:spTree>
    <p:extLst>
      <p:ext uri="{BB962C8B-B14F-4D97-AF65-F5344CB8AC3E}">
        <p14:creationId xmlns:p14="http://schemas.microsoft.com/office/powerpoint/2010/main" val="3153505552"/>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Why Deep Foundations?</a:t>
            </a:r>
          </a:p>
          <a:p>
            <a:pPr algn="just">
              <a:buFont typeface="Arial" pitchFamily="34" charset="0"/>
              <a:buChar char="•"/>
            </a:pPr>
            <a:r>
              <a:rPr lang="tr-TR" dirty="0" smtClean="0">
                <a:solidFill>
                  <a:schemeClr val="tx1"/>
                </a:solidFill>
              </a:rPr>
              <a:t> </a:t>
            </a:r>
            <a:r>
              <a:rPr lang="tr-TR" sz="2200" dirty="0" smtClean="0">
                <a:solidFill>
                  <a:schemeClr val="tx1"/>
                </a:solidFill>
              </a:rPr>
              <a:t>we prefer to use shallow foundations whenever possible, because they are easier to construct and more economical compared to deep foundations.</a:t>
            </a:r>
          </a:p>
          <a:p>
            <a:pPr algn="just">
              <a:buFont typeface="Arial" pitchFamily="34" charset="0"/>
              <a:buChar char="•"/>
            </a:pPr>
            <a:endParaRPr lang="tr-TR" sz="2200" dirty="0" smtClean="0">
              <a:solidFill>
                <a:schemeClr val="tx1"/>
              </a:solidFill>
            </a:endParaRPr>
          </a:p>
          <a:p>
            <a:pPr algn="just">
              <a:buFont typeface="Arial" pitchFamily="34" charset="0"/>
              <a:buChar char="•"/>
            </a:pPr>
            <a:r>
              <a:rPr lang="tr-TR" sz="2200" dirty="0" smtClean="0">
                <a:solidFill>
                  <a:schemeClr val="tx1"/>
                </a:solidFill>
              </a:rPr>
              <a:t> but we sometimes need an alternative foundation type:</a:t>
            </a:r>
          </a:p>
          <a:p>
            <a:pPr algn="just">
              <a:buFont typeface="Arial" pitchFamily="34" charset="0"/>
              <a:buChar char="•"/>
            </a:pPr>
            <a:endParaRPr lang="tr-TR" sz="2200" dirty="0" smtClean="0">
              <a:solidFill>
                <a:schemeClr val="tx1"/>
              </a:solidFill>
            </a:endParaRPr>
          </a:p>
          <a:p>
            <a:pPr marL="914400" lvl="1" indent="-457200" algn="just">
              <a:buFont typeface="+mj-lt"/>
              <a:buAutoNum type="arabicParenR"/>
            </a:pPr>
            <a:r>
              <a:rPr lang="tr-TR" sz="2200" dirty="0" smtClean="0"/>
              <a:t>if the upper soil layers are very weak, or the structural loads are so great that you might need a quite large shallow foundation, which would be uneconomical. </a:t>
            </a:r>
          </a:p>
          <a:p>
            <a:pPr marL="914400" lvl="1" indent="-457200" algn="just">
              <a:buFont typeface="+mj-lt"/>
              <a:buAutoNum type="arabicParenR"/>
            </a:pPr>
            <a:endParaRPr lang="tr-TR" sz="2200" dirty="0" smtClean="0"/>
          </a:p>
          <a:p>
            <a:pPr marL="914400" lvl="1" indent="-457200" algn="just">
              <a:buFont typeface="+mj-lt"/>
              <a:buAutoNum type="arabicParenR"/>
            </a:pPr>
            <a:r>
              <a:rPr lang="tr-TR" sz="2200" dirty="0" smtClean="0">
                <a:solidFill>
                  <a:schemeClr val="tx1"/>
                </a:solidFill>
              </a:rPr>
              <a:t>bridge foundations are subjected to scour (erozyon) and undermining (altının oyulması).</a:t>
            </a:r>
          </a:p>
          <a:p>
            <a:pPr marL="914400" lvl="1" indent="-457200" algn="just">
              <a:buFont typeface="+mj-lt"/>
              <a:buAutoNum type="arabicParenR"/>
            </a:pPr>
            <a:endParaRPr lang="tr-TR" sz="2200" dirty="0" smtClean="0"/>
          </a:p>
          <a:p>
            <a:pPr marL="914400" lvl="1" indent="-457200" algn="just">
              <a:buFont typeface="+mj-lt"/>
              <a:buAutoNum type="arabicParenR"/>
            </a:pPr>
            <a:r>
              <a:rPr lang="tr-TR" sz="2200" dirty="0" smtClean="0">
                <a:solidFill>
                  <a:schemeClr val="tx1"/>
                </a:solidFill>
              </a:rPr>
              <a:t>piers (iskele), ports and offshore platforms usually require deep foundations that would penetrate through water. </a:t>
            </a:r>
          </a:p>
          <a:p>
            <a:pPr algn="just">
              <a:buFont typeface="Arial" pitchFamily="34" charset="0"/>
              <a:buChar char="•"/>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How to evaluate axial load capacity of deep foundations?</a:t>
            </a:r>
            <a:endParaRPr lang="tr-TR" b="1"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geotechnical engineers use different ways for evaluating axial load capacity of deep foundations. These are:</a:t>
            </a:r>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r>
              <a:rPr lang="tr-TR" sz="2000" dirty="0" smtClean="0"/>
              <a:t> </a:t>
            </a:r>
            <a:r>
              <a:rPr lang="en-US" sz="2200" dirty="0" smtClean="0"/>
              <a:t>static load tests </a:t>
            </a:r>
            <a:r>
              <a:rPr lang="en-US" sz="2000" dirty="0" smtClean="0"/>
              <a:t>on </a:t>
            </a:r>
            <a:r>
              <a:rPr lang="en-US" sz="2200" dirty="0" smtClean="0"/>
              <a:t>full scale prototype foundations,</a:t>
            </a:r>
            <a:endParaRPr lang="tr-TR" sz="2200" dirty="0" smtClean="0"/>
          </a:p>
          <a:p>
            <a:pPr lvl="1" algn="just">
              <a:buFont typeface="Wingdings" pitchFamily="2" charset="2"/>
              <a:buChar char="Ø"/>
            </a:pPr>
            <a:endParaRPr lang="tr-TR" sz="2200" dirty="0" smtClean="0"/>
          </a:p>
          <a:p>
            <a:pPr lvl="1" algn="just">
              <a:buFont typeface="Wingdings" pitchFamily="2" charset="2"/>
              <a:buChar char="Ø"/>
            </a:pPr>
            <a:endParaRPr lang="tr-TR" sz="200" dirty="0" smtClean="0"/>
          </a:p>
          <a:p>
            <a:pPr lvl="1" algn="just">
              <a:buFont typeface="Wingdings" pitchFamily="2" charset="2"/>
              <a:buChar char="Ø"/>
            </a:pPr>
            <a:r>
              <a:rPr lang="tr-TR" sz="2200" dirty="0" smtClean="0">
                <a:solidFill>
                  <a:schemeClr val="tx1"/>
                </a:solidFill>
              </a:rPr>
              <a:t> </a:t>
            </a:r>
            <a:r>
              <a:rPr lang="en-US" sz="2200" dirty="0" smtClean="0">
                <a:solidFill>
                  <a:schemeClr val="tx1"/>
                </a:solidFill>
              </a:rPr>
              <a:t>analytic methods that are based on engineering properties of soils obtained by laboratory or in-situ tests,</a:t>
            </a:r>
            <a:endParaRPr lang="tr-TR" sz="2200" dirty="0" smtClean="0">
              <a:solidFill>
                <a:schemeClr val="tx1"/>
              </a:solidFill>
            </a:endParaRPr>
          </a:p>
          <a:p>
            <a:pPr lvl="1" algn="just">
              <a:buFont typeface="Wingdings" pitchFamily="2" charset="2"/>
              <a:buChar char="Ø"/>
            </a:pPr>
            <a:endParaRPr lang="tr-TR" sz="2200" dirty="0" smtClean="0">
              <a:solidFill>
                <a:schemeClr val="tx1"/>
              </a:solidFill>
            </a:endParaRPr>
          </a:p>
          <a:p>
            <a:pPr lvl="1" algn="just">
              <a:buFont typeface="Wingdings" pitchFamily="2" charset="2"/>
              <a:buChar char="Ø"/>
            </a:pPr>
            <a:endParaRPr lang="tr-TR" sz="200" dirty="0" smtClean="0">
              <a:solidFill>
                <a:schemeClr val="tx1"/>
              </a:solidFill>
            </a:endParaRPr>
          </a:p>
          <a:p>
            <a:pPr lvl="1" algn="just">
              <a:buFont typeface="Wingdings" pitchFamily="2" charset="2"/>
              <a:buChar char="Ø"/>
            </a:pPr>
            <a:r>
              <a:rPr lang="tr-TR" sz="2200" dirty="0" smtClean="0"/>
              <a:t> </a:t>
            </a:r>
            <a:r>
              <a:rPr lang="en-US" sz="2200" dirty="0" smtClean="0"/>
              <a:t>dynamic methods that are based on the foundation’s response to dynamic loads, such as those from a pile hammer or some other impact source. </a:t>
            </a:r>
            <a:endParaRPr lang="tr-TR" sz="2200" dirty="0" smtClean="0">
              <a:solidFill>
                <a:schemeClr val="tx1"/>
              </a:solidFill>
            </a:endParaRPr>
          </a:p>
          <a:p>
            <a:pPr algn="just">
              <a:buFont typeface="Courier New" pitchFamily="49" charset="0"/>
              <a:buChar char="o"/>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884725434"/>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Factor of Safety: F or FS</a:t>
            </a:r>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tr-TR" sz="2200" dirty="0" smtClean="0">
                <a:solidFill>
                  <a:schemeClr val="tx1"/>
                </a:solidFill>
              </a:rPr>
              <a:t> FS for the design of deep foundations depends on many factors including;</a:t>
            </a:r>
          </a:p>
          <a:p>
            <a:pPr algn="just">
              <a:buFont typeface="Courier New" pitchFamily="49" charset="0"/>
              <a:buChar char="o"/>
            </a:pPr>
            <a:endParaRPr lang="tr-TR" sz="2200" dirty="0" smtClean="0">
              <a:solidFill>
                <a:schemeClr val="tx1"/>
              </a:solidFill>
            </a:endParaRPr>
          </a:p>
          <a:p>
            <a:pPr lvl="1" algn="just">
              <a:buFont typeface="Wingdings" pitchFamily="2" charset="2"/>
              <a:buChar char="Ø"/>
            </a:pPr>
            <a:r>
              <a:rPr lang="tr-TR" sz="2000" dirty="0" smtClean="0">
                <a:solidFill>
                  <a:schemeClr val="tx1"/>
                </a:solidFill>
              </a:rPr>
              <a:t> </a:t>
            </a:r>
            <a:r>
              <a:rPr lang="tr-TR" sz="2200" dirty="0" smtClean="0">
                <a:solidFill>
                  <a:schemeClr val="tx1"/>
                </a:solidFill>
              </a:rPr>
              <a:t>spatial variability of the soil profile, </a:t>
            </a:r>
          </a:p>
          <a:p>
            <a:pPr lvl="1" algn="just">
              <a:buFont typeface="Wingdings" pitchFamily="2" charset="2"/>
              <a:buChar char="Ø"/>
            </a:pPr>
            <a:r>
              <a:rPr lang="tr-TR" sz="2200" dirty="0" smtClean="0">
                <a:solidFill>
                  <a:schemeClr val="tx1"/>
                </a:solidFill>
              </a:rPr>
              <a:t>importance of the structure, </a:t>
            </a:r>
          </a:p>
          <a:p>
            <a:pPr lvl="1" algn="just">
              <a:buFont typeface="Wingdings" pitchFamily="2" charset="2"/>
              <a:buChar char="Ø"/>
            </a:pPr>
            <a:r>
              <a:rPr lang="tr-TR" sz="2200" dirty="0" smtClean="0">
                <a:solidFill>
                  <a:schemeClr val="tx1"/>
                </a:solidFill>
              </a:rPr>
              <a:t>type and number of soil tests performed, </a:t>
            </a:r>
          </a:p>
          <a:p>
            <a:pPr lvl="1" algn="just">
              <a:buFont typeface="Wingdings" pitchFamily="2" charset="2"/>
              <a:buChar char="Ø"/>
            </a:pPr>
            <a:r>
              <a:rPr lang="tr-TR" sz="2200" dirty="0" smtClean="0">
                <a:solidFill>
                  <a:schemeClr val="tx1"/>
                </a:solidFill>
              </a:rPr>
              <a:t>availability of on-site static or dynamic load tests,</a:t>
            </a:r>
          </a:p>
          <a:p>
            <a:pPr lvl="1" algn="just">
              <a:buFont typeface="Wingdings" pitchFamily="2" charset="2"/>
              <a:buChar char="Ø"/>
            </a:pPr>
            <a:r>
              <a:rPr lang="tr-TR" sz="2200" dirty="0" smtClean="0"/>
              <a:t>quality control of construction etc.</a:t>
            </a: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tr-TR" sz="2200" dirty="0" smtClean="0">
                <a:solidFill>
                  <a:schemeClr val="tx1"/>
                </a:solidFill>
              </a:rPr>
              <a:t> greater FS values are used for upward loads, because there are more uncertainties in uplift loading  and failures can be sudden and catastrophic.</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2058094609"/>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Factor of Safety: F or FS for </a:t>
            </a:r>
            <a:r>
              <a:rPr lang="tr-TR" b="1" u="sng" dirty="0" smtClean="0">
                <a:solidFill>
                  <a:schemeClr val="tx1"/>
                </a:solidFill>
                <a:latin typeface="Arial" pitchFamily="34" charset="0"/>
                <a:cs typeface="Arial" pitchFamily="34" charset="0"/>
              </a:rPr>
              <a:t>Piles</a:t>
            </a:r>
          </a:p>
          <a:p>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tr-TR" sz="2200" dirty="0" smtClean="0">
                <a:solidFill>
                  <a:schemeClr val="tx1"/>
                </a:solidFill>
              </a:rPr>
              <a:t> remember that the values in the above table are typical values. Greater or smaller values could be used depending on the factors mentioned in the previous slide.</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914400"/>
            <a:ext cx="6858000" cy="3861166"/>
          </a:xfrm>
          <a:prstGeom prst="rect">
            <a:avLst/>
          </a:prstGeom>
          <a:noFill/>
          <a:ln w="9525">
            <a:noFill/>
            <a:miter lim="800000"/>
            <a:headEnd/>
            <a:tailEnd/>
          </a:ln>
        </p:spPr>
      </p:pic>
    </p:spTree>
    <p:extLst>
      <p:ext uri="{BB962C8B-B14F-4D97-AF65-F5344CB8AC3E}">
        <p14:creationId xmlns:p14="http://schemas.microsoft.com/office/powerpoint/2010/main" val="1361574008"/>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Factor of Safety: F or FS for </a:t>
            </a:r>
            <a:r>
              <a:rPr lang="tr-TR" b="1" u="sng" dirty="0" smtClean="0">
                <a:solidFill>
                  <a:schemeClr val="tx1"/>
                </a:solidFill>
                <a:latin typeface="Arial" pitchFamily="34" charset="0"/>
                <a:cs typeface="Arial" pitchFamily="34" charset="0"/>
              </a:rPr>
              <a:t>Drilled Shafts</a:t>
            </a:r>
          </a:p>
          <a:p>
            <a:endParaRPr lang="tr-TR" b="1" u="sng" dirty="0" smtClean="0">
              <a:solidFill>
                <a:schemeClr val="tx1"/>
              </a:solidFill>
              <a:latin typeface="Arial" pitchFamily="34" charset="0"/>
              <a:cs typeface="Arial" pitchFamily="34" charset="0"/>
            </a:endParaRPr>
          </a:p>
          <a:p>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tr-TR" sz="2200" dirty="0" smtClean="0">
                <a:solidFill>
                  <a:schemeClr val="tx1"/>
                </a:solidFill>
              </a:rPr>
              <a:t> remember that the values in the above table are typical values. Greater or smaller values could be used depending on the previously mentioned factors.</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533400" y="1066800"/>
            <a:ext cx="7655502" cy="4010025"/>
          </a:xfrm>
          <a:prstGeom prst="rect">
            <a:avLst/>
          </a:prstGeom>
          <a:noFill/>
          <a:ln w="9525">
            <a:noFill/>
            <a:miter lim="800000"/>
            <a:headEnd/>
            <a:tailEnd/>
          </a:ln>
        </p:spPr>
      </p:pic>
    </p:spTree>
    <p:extLst>
      <p:ext uri="{BB962C8B-B14F-4D97-AF65-F5344CB8AC3E}">
        <p14:creationId xmlns:p14="http://schemas.microsoft.com/office/powerpoint/2010/main" val="372220580"/>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229600" cy="1470025"/>
          </a:xfrm>
        </p:spPr>
        <p:txBody>
          <a:bodyPr/>
          <a:lstStyle/>
          <a:p>
            <a:r>
              <a:rPr lang="tr-TR" b="1" dirty="0" smtClean="0">
                <a:solidFill>
                  <a:schemeClr val="tx1"/>
                </a:solidFill>
                <a:latin typeface="Arial" pitchFamily="34" charset="0"/>
                <a:cs typeface="Arial" pitchFamily="34" charset="0"/>
              </a:rPr>
              <a:t>Static </a:t>
            </a:r>
            <a:r>
              <a:rPr lang="en-US" b="1" dirty="0" smtClean="0">
                <a:solidFill>
                  <a:schemeClr val="tx1"/>
                </a:solidFill>
                <a:latin typeface="Arial" pitchFamily="34" charset="0"/>
                <a:cs typeface="Arial" pitchFamily="34" charset="0"/>
              </a:rPr>
              <a:t>Load </a:t>
            </a:r>
            <a:r>
              <a:rPr lang="tr-TR" b="1" dirty="0" smtClean="0">
                <a:solidFill>
                  <a:schemeClr val="tx1"/>
                </a:solidFill>
                <a:latin typeface="Arial" pitchFamily="34" charset="0"/>
                <a:cs typeface="Arial" pitchFamily="34" charset="0"/>
              </a:rPr>
              <a:t>Tests</a:t>
            </a:r>
            <a:endParaRPr lang="en-US" dirty="0"/>
          </a:p>
        </p:txBody>
      </p:sp>
      <p:sp>
        <p:nvSpPr>
          <p:cNvPr id="6" name="Subtitle 2"/>
          <p:cNvSpPr>
            <a:spLocks noGrp="1"/>
          </p:cNvSpPr>
          <p:nvPr>
            <p:ph type="subTitle" idx="1"/>
          </p:nvPr>
        </p:nvSpPr>
        <p:spPr>
          <a:xfrm>
            <a:off x="533400" y="2895600"/>
            <a:ext cx="8229600" cy="3657600"/>
          </a:xfrm>
        </p:spPr>
        <p:txBody>
          <a:bodyPr>
            <a:noAutofit/>
          </a:bodyPr>
          <a:lstStyle/>
          <a:p>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the idea of a static load test is based on slowly loading a full scale prototype foundation on the project site until failure.</a:t>
            </a:r>
          </a:p>
          <a:p>
            <a:pPr algn="just"/>
            <a:endParaRPr lang="tr-TR" sz="2200" dirty="0" smtClean="0">
              <a:solidFill>
                <a:schemeClr val="tx1"/>
              </a:solidFill>
            </a:endParaRPr>
          </a:p>
          <a:p>
            <a:pPr algn="just">
              <a:buFont typeface="Courier New" pitchFamily="49" charset="0"/>
              <a:buChar char="o"/>
            </a:pPr>
            <a:endParaRPr lang="tr-TR" sz="200" dirty="0" smtClean="0">
              <a:solidFill>
                <a:schemeClr val="tx1"/>
              </a:solidFill>
            </a:endParaRPr>
          </a:p>
          <a:p>
            <a:pPr algn="just">
              <a:buFont typeface="Courier New" pitchFamily="49" charset="0"/>
              <a:buChar char="o"/>
            </a:pPr>
            <a:r>
              <a:rPr lang="tr-TR" sz="2200" dirty="0" smtClean="0">
                <a:solidFill>
                  <a:schemeClr val="tx1"/>
                </a:solidFill>
              </a:rPr>
              <a:t> in fact this is the most accurate way to learn the ultimate load capacity of a deep foundation, provided that soil and pile conditions will be the same with the test pile and soil conditions. </a:t>
            </a: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4097962559"/>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Objective and Equipment of Static Load Tests</a:t>
            </a:r>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tr-TR" sz="2200" dirty="0" smtClean="0">
                <a:solidFill>
                  <a:schemeClr val="tx1"/>
                </a:solidFill>
              </a:rPr>
              <a:t> the objective of a static load test is to develop a load-settlement curve.</a:t>
            </a: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76200" y="2057400"/>
            <a:ext cx="4587930" cy="34290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62000" y="5867400"/>
            <a:ext cx="6743700" cy="595032"/>
          </a:xfrm>
          <a:prstGeom prst="rect">
            <a:avLst/>
          </a:prstGeom>
          <a:noFill/>
          <a:ln w="9525">
            <a:noFill/>
            <a:miter lim="800000"/>
            <a:headEnd/>
            <a:tailEnd/>
          </a:ln>
        </p:spPr>
      </p:pic>
      <p:pic>
        <p:nvPicPr>
          <p:cNvPr id="3076" name="Picture 4" descr="C:\Documents and Settings\murat.monkul\Desktop\load test.jpg"/>
          <p:cNvPicPr>
            <a:picLocks noChangeAspect="1" noChangeArrowheads="1"/>
          </p:cNvPicPr>
          <p:nvPr/>
        </p:nvPicPr>
        <p:blipFill>
          <a:blip r:embed="rId5" cstate="print"/>
          <a:srcRect/>
          <a:stretch>
            <a:fillRect/>
          </a:stretch>
        </p:blipFill>
        <p:spPr bwMode="auto">
          <a:xfrm>
            <a:off x="4876800" y="2362200"/>
            <a:ext cx="3865775" cy="2895600"/>
          </a:xfrm>
          <a:prstGeom prst="rect">
            <a:avLst/>
          </a:prstGeom>
          <a:noFill/>
        </p:spPr>
      </p:pic>
    </p:spTree>
    <p:extLst>
      <p:ext uri="{BB962C8B-B14F-4D97-AF65-F5344CB8AC3E}">
        <p14:creationId xmlns:p14="http://schemas.microsoft.com/office/powerpoint/2010/main" val="690081010"/>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
            <a:ext cx="8229600" cy="5943600"/>
          </a:xfrm>
        </p:spPr>
        <p:txBody>
          <a:bodyPr>
            <a:noAutofit/>
          </a:bodyPr>
          <a:lstStyle/>
          <a:p>
            <a:r>
              <a:rPr lang="tr-TR" b="1" dirty="0" smtClean="0">
                <a:solidFill>
                  <a:schemeClr val="tx1"/>
                </a:solidFill>
                <a:latin typeface="Arial" pitchFamily="34" charset="0"/>
                <a:cs typeface="Arial" pitchFamily="34" charset="0"/>
              </a:rPr>
              <a:t>Types of Static Load Tests</a:t>
            </a:r>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tr-TR" sz="2200" dirty="0" smtClean="0">
                <a:solidFill>
                  <a:schemeClr val="tx1"/>
                </a:solidFill>
              </a:rPr>
              <a:t> two types of static load tests:</a:t>
            </a:r>
          </a:p>
          <a:p>
            <a:pPr algn="just"/>
            <a:endParaRPr lang="tr-TR" sz="200" dirty="0" smtClean="0">
              <a:solidFill>
                <a:schemeClr val="tx1"/>
              </a:solidFill>
            </a:endParaRPr>
          </a:p>
          <a:p>
            <a:pPr marL="457200" indent="-457200" algn="just">
              <a:buAutoNum type="arabicParenR"/>
            </a:pPr>
            <a:r>
              <a:rPr lang="tr-TR" sz="2200" dirty="0" smtClean="0">
                <a:solidFill>
                  <a:schemeClr val="tx1"/>
                </a:solidFill>
              </a:rPr>
              <a:t>Load Controlled: Load increments are applied such that 25%, 50%,.. 200% etc. of the design load, while displacements are measured after a set period of time (2 to 15min) or each load may be hold for 1 to 2 hours, until the foundation stops moving. </a:t>
            </a:r>
          </a:p>
          <a:p>
            <a:pPr marL="457200" indent="-457200" algn="just">
              <a:buAutoNum type="arabicParenR"/>
            </a:pPr>
            <a:endParaRPr lang="tr-TR" sz="2200" dirty="0" smtClean="0">
              <a:solidFill>
                <a:schemeClr val="tx1"/>
              </a:solidFill>
            </a:endParaRPr>
          </a:p>
          <a:p>
            <a:pPr marL="457200" indent="-457200" algn="just">
              <a:buAutoNum type="arabicParenR"/>
            </a:pPr>
            <a:r>
              <a:rPr lang="tr-TR" sz="2200" dirty="0" smtClean="0">
                <a:solidFill>
                  <a:schemeClr val="tx1"/>
                </a:solidFill>
              </a:rPr>
              <a:t>Deformation Controlled: Load incements are applied to produce equal increments of displacement.</a:t>
            </a:r>
          </a:p>
          <a:p>
            <a:pPr marL="457200" indent="-457200" algn="just">
              <a:buAutoNum type="arabicParenR"/>
            </a:pPr>
            <a:endParaRPr lang="tr-TR" sz="500" dirty="0" smtClean="0">
              <a:solidFill>
                <a:schemeClr val="tx1"/>
              </a:solidFill>
            </a:endParaRPr>
          </a:p>
          <a:p>
            <a:pPr algn="just">
              <a:buFont typeface="Courier New" pitchFamily="49" charset="0"/>
              <a:buChar char="o"/>
            </a:pPr>
            <a:r>
              <a:rPr lang="tr-TR" sz="2200" dirty="0" smtClean="0">
                <a:solidFill>
                  <a:schemeClr val="tx1"/>
                </a:solidFill>
              </a:rPr>
              <a:t> remember that pile driving could change the surrounding soil conditions and generate excess pore water pressures. </a:t>
            </a:r>
          </a:p>
          <a:p>
            <a:pPr algn="just"/>
            <a:endParaRPr lang="tr-TR" sz="2200" dirty="0" smtClean="0">
              <a:solidFill>
                <a:schemeClr val="tx1"/>
              </a:solidFill>
            </a:endParaRPr>
          </a:p>
          <a:p>
            <a:pPr algn="just">
              <a:buFont typeface="Courier New" pitchFamily="49" charset="0"/>
              <a:buChar char="o"/>
            </a:pPr>
            <a:r>
              <a:rPr lang="tr-TR" sz="2200" dirty="0" smtClean="0">
                <a:solidFill>
                  <a:schemeClr val="tx1"/>
                </a:solidFill>
              </a:rPr>
              <a:t>Therefore, it is good to have a delay between the time of driving and testing of piles to allow excess pore pressure dissipation ( this waiting time is about 2 days for sandy soils and at least 30 days for clayey soils).</a:t>
            </a:r>
          </a:p>
          <a:p>
            <a:pPr algn="just"/>
            <a:endParaRPr lang="tr-TR" sz="2200"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2851198583"/>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Interpretation of Static Load Test Results</a:t>
            </a:r>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tr-TR" sz="2200" dirty="0" smtClean="0">
                <a:solidFill>
                  <a:schemeClr val="tx1"/>
                </a:solidFill>
              </a:rPr>
              <a:t> at the end of static load tests we obtain a load-settlement curve, from which we obtain ultimate load capacity of that pile.</a:t>
            </a:r>
          </a:p>
          <a:p>
            <a:pPr algn="just"/>
            <a:endParaRPr lang="tr-TR" sz="200"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2057400"/>
            <a:ext cx="4415162" cy="40100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876800" y="4724400"/>
            <a:ext cx="3762375" cy="1276350"/>
          </a:xfrm>
          <a:prstGeom prst="rect">
            <a:avLst/>
          </a:prstGeom>
          <a:noFill/>
          <a:ln w="9525">
            <a:noFill/>
            <a:miter lim="800000"/>
            <a:headEnd/>
            <a:tailEnd/>
          </a:ln>
        </p:spPr>
      </p:pic>
    </p:spTree>
    <p:extLst>
      <p:ext uri="{BB962C8B-B14F-4D97-AF65-F5344CB8AC3E}">
        <p14:creationId xmlns:p14="http://schemas.microsoft.com/office/powerpoint/2010/main" val="3395895458"/>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Interpretation of Static Load Test Results</a:t>
            </a:r>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tr-TR" sz="2200" dirty="0" smtClean="0">
                <a:solidFill>
                  <a:schemeClr val="tx1"/>
                </a:solidFill>
              </a:rPr>
              <a:t>ultimate load capacity of </a:t>
            </a:r>
            <a:r>
              <a:rPr lang="en-US" sz="2200" dirty="0" smtClean="0">
                <a:solidFill>
                  <a:schemeClr val="tx1"/>
                </a:solidFill>
              </a:rPr>
              <a:t>a</a:t>
            </a:r>
            <a:r>
              <a:rPr lang="tr-TR" sz="2200" dirty="0" smtClean="0">
                <a:solidFill>
                  <a:schemeClr val="tx1"/>
                </a:solidFill>
              </a:rPr>
              <a:t> pile</a:t>
            </a:r>
            <a:r>
              <a:rPr lang="en-US" sz="2200" dirty="0" smtClean="0">
                <a:solidFill>
                  <a:schemeClr val="tx1"/>
                </a:solidFill>
              </a:rPr>
              <a:t> in soft clay is relatively easy to determine (i.e. </a:t>
            </a:r>
            <a:r>
              <a:rPr lang="en-US" sz="2200" dirty="0" err="1" smtClean="0">
                <a:solidFill>
                  <a:schemeClr val="tx1"/>
                </a:solidFill>
              </a:rPr>
              <a:t>P</a:t>
            </a:r>
            <a:r>
              <a:rPr lang="en-US" sz="2200" baseline="-25000" dirty="0" err="1" smtClean="0">
                <a:solidFill>
                  <a:schemeClr val="tx1"/>
                </a:solidFill>
              </a:rPr>
              <a:t>ult</a:t>
            </a:r>
            <a:r>
              <a:rPr lang="en-US" sz="2200" dirty="0" smtClean="0">
                <a:solidFill>
                  <a:schemeClr val="tx1"/>
                </a:solidFill>
              </a:rPr>
              <a:t>=</a:t>
            </a:r>
            <a:r>
              <a:rPr lang="en-US" sz="2200" dirty="0" err="1" smtClean="0">
                <a:solidFill>
                  <a:schemeClr val="tx1"/>
                </a:solidFill>
              </a:rPr>
              <a:t>P</a:t>
            </a:r>
            <a:r>
              <a:rPr lang="en-US" sz="2200" baseline="-25000" dirty="0" err="1" smtClean="0">
                <a:solidFill>
                  <a:schemeClr val="tx1"/>
                </a:solidFill>
              </a:rPr>
              <a:t>plunge</a:t>
            </a:r>
            <a:r>
              <a:rPr lang="en-US" sz="2200" dirty="0" smtClean="0">
                <a:solidFill>
                  <a:schemeClr val="tx1"/>
                </a:solidFill>
              </a:rPr>
              <a:t>)</a:t>
            </a:r>
            <a:r>
              <a:rPr lang="tr-TR" sz="2200" dirty="0" smtClean="0">
                <a:solidFill>
                  <a:schemeClr val="tx1"/>
                </a:solidFill>
              </a:rPr>
              <a:t>.</a:t>
            </a: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en-US" sz="2200" dirty="0" smtClean="0">
                <a:solidFill>
                  <a:schemeClr val="tx1"/>
                </a:solidFill>
              </a:rPr>
              <a:t> however for stiff clays, intermediate soils and sandy soils, determination of </a:t>
            </a:r>
            <a:r>
              <a:rPr lang="en-US" sz="2200" dirty="0" err="1" smtClean="0">
                <a:solidFill>
                  <a:schemeClr val="tx1"/>
                </a:solidFill>
              </a:rPr>
              <a:t>P</a:t>
            </a:r>
            <a:r>
              <a:rPr lang="en-US" sz="2200" baseline="-25000" dirty="0" err="1" smtClean="0">
                <a:solidFill>
                  <a:schemeClr val="tx1"/>
                </a:solidFill>
              </a:rPr>
              <a:t>ult</a:t>
            </a:r>
            <a:r>
              <a:rPr lang="en-US" sz="2200" baseline="-25000" dirty="0" smtClean="0">
                <a:solidFill>
                  <a:schemeClr val="tx1"/>
                </a:solidFill>
              </a:rPr>
              <a:t>  </a:t>
            </a:r>
            <a:r>
              <a:rPr lang="en-US" sz="2200" dirty="0" smtClean="0">
                <a:solidFill>
                  <a:schemeClr val="tx1"/>
                </a:solidFill>
              </a:rPr>
              <a:t>is not that straightforward.</a:t>
            </a:r>
            <a:endParaRPr lang="tr-TR" sz="2200" dirty="0" smtClean="0">
              <a:solidFill>
                <a:schemeClr val="tx1"/>
              </a:solidFill>
            </a:endParaRPr>
          </a:p>
          <a:p>
            <a:pPr algn="just"/>
            <a:endParaRPr lang="tr-TR" sz="200"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52400" y="3231223"/>
            <a:ext cx="3657600" cy="3321977"/>
          </a:xfrm>
          <a:prstGeom prst="rect">
            <a:avLst/>
          </a:prstGeom>
          <a:noFill/>
          <a:ln w="9525">
            <a:noFill/>
            <a:miter lim="800000"/>
            <a:headEnd/>
            <a:tailEnd/>
          </a:ln>
        </p:spPr>
      </p:pic>
      <p:sp>
        <p:nvSpPr>
          <p:cNvPr id="5" name="Subtitle 2"/>
          <p:cNvSpPr txBox="1">
            <a:spLocks/>
          </p:cNvSpPr>
          <p:nvPr/>
        </p:nvSpPr>
        <p:spPr>
          <a:xfrm>
            <a:off x="4038600" y="3048000"/>
            <a:ext cx="4876800" cy="3200400"/>
          </a:xfrm>
          <a:prstGeom prst="rect">
            <a:avLst/>
          </a:prstGeom>
        </p:spPr>
        <p:txBody>
          <a:bodyPr>
            <a:noAutofit/>
          </a:bodyPr>
          <a:lstStyle/>
          <a:p>
            <a:pPr algn="ctr">
              <a:spcBef>
                <a:spcPts val="580"/>
              </a:spcBef>
              <a:buClr>
                <a:srgbClr val="D34817"/>
              </a:buClr>
              <a:buSzPct val="85000"/>
              <a:buFont typeface="Wingdings 2"/>
              <a:buNone/>
              <a:defRPr/>
            </a:pPr>
            <a:endParaRPr lang="tr-TR" sz="200" b="1" i="1" dirty="0" smtClean="0">
              <a:solidFill>
                <a:prstClr val="black"/>
              </a:solidFill>
              <a:cs typeface="Arial" pitchFamily="34" charset="0"/>
            </a:endParaRPr>
          </a:p>
          <a:p>
            <a:pPr algn="just">
              <a:spcBef>
                <a:spcPts val="580"/>
              </a:spcBef>
              <a:buClr>
                <a:srgbClr val="D34817"/>
              </a:buClr>
              <a:buSzPct val="85000"/>
              <a:buFont typeface="Courier New" pitchFamily="49" charset="0"/>
              <a:buChar char="o"/>
              <a:defRPr/>
            </a:pPr>
            <a:r>
              <a:rPr lang="en-US" sz="2200" dirty="0" smtClean="0">
                <a:solidFill>
                  <a:prstClr val="black"/>
                </a:solidFill>
              </a:rPr>
              <a:t> many different methods have been suggested to determine </a:t>
            </a:r>
            <a:r>
              <a:rPr lang="en-US" sz="2200" dirty="0" err="1" smtClean="0">
                <a:solidFill>
                  <a:prstClr val="black"/>
                </a:solidFill>
              </a:rPr>
              <a:t>P</a:t>
            </a:r>
            <a:r>
              <a:rPr lang="en-US" sz="2200" baseline="-25000" dirty="0" err="1" smtClean="0">
                <a:solidFill>
                  <a:prstClr val="black"/>
                </a:solidFill>
              </a:rPr>
              <a:t>ult</a:t>
            </a:r>
            <a:r>
              <a:rPr lang="en-US" sz="2200" dirty="0" smtClean="0">
                <a:solidFill>
                  <a:prstClr val="black"/>
                </a:solidFill>
              </a:rPr>
              <a:t> in such soils, where load settlement curve is like curve B.</a:t>
            </a: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r>
              <a:rPr lang="en-US" sz="2200" dirty="0" smtClean="0">
                <a:solidFill>
                  <a:prstClr val="black"/>
                </a:solidFill>
              </a:rPr>
              <a:t> Davisson’s method is perhaps the most popular one.</a:t>
            </a:r>
            <a:endParaRPr lang="tr-TR" sz="2200" dirty="0" smtClean="0">
              <a:solidFill>
                <a:prstClr val="black"/>
              </a:solidFill>
            </a:endParaRPr>
          </a:p>
          <a:p>
            <a:pPr algn="just">
              <a:spcBef>
                <a:spcPts val="580"/>
              </a:spcBef>
              <a:buClr>
                <a:srgbClr val="D34817"/>
              </a:buClr>
              <a:buSzPct val="85000"/>
              <a:buFont typeface="Wingdings 2"/>
              <a:buNone/>
              <a:defRPr/>
            </a:pPr>
            <a:endParaRPr lang="tr-TR" sz="2200" dirty="0" smtClean="0">
              <a:solidFill>
                <a:prstClr val="black"/>
              </a:solidFill>
            </a:endParaRPr>
          </a:p>
          <a:p>
            <a:pPr algn="just">
              <a:spcBef>
                <a:spcPts val="580"/>
              </a:spcBef>
              <a:buClr>
                <a:srgbClr val="D34817"/>
              </a:buClr>
              <a:buSzPct val="85000"/>
              <a:buFont typeface="Wingdings 2"/>
              <a:buNone/>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Wingdings 2"/>
              <a:buNone/>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Wingdings 2"/>
              <a:buNone/>
              <a:defRPr/>
            </a:pPr>
            <a:endParaRPr lang="tr-TR" sz="300" dirty="0" smtClean="0">
              <a:solidFill>
                <a:prstClr val="black"/>
              </a:solidFill>
            </a:endParaRPr>
          </a:p>
          <a:p>
            <a:pPr lvl="1" algn="just">
              <a:spcBef>
                <a:spcPts val="370"/>
              </a:spcBef>
              <a:buClr>
                <a:srgbClr val="9B2D1F"/>
              </a:buClr>
              <a:buSzPct val="85000"/>
              <a:buFont typeface="Wingdings" pitchFamily="2" charset="2"/>
              <a:buChar char="Ø"/>
              <a:defRPr/>
            </a:pPr>
            <a:endParaRPr lang="tr-TR" sz="5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srgbClr val="696464"/>
              </a:solidFill>
            </a:endParaRPr>
          </a:p>
          <a:p>
            <a:pPr lvl="1" algn="just">
              <a:spcBef>
                <a:spcPts val="370"/>
              </a:spcBef>
              <a:buClr>
                <a:srgbClr val="9B2D1F"/>
              </a:buClr>
              <a:buSzPct val="85000"/>
              <a:buFont typeface="Wingdings 2"/>
              <a:buNone/>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Arial" pitchFamily="34" charset="0"/>
              <a:buChar char="•"/>
              <a:defRPr/>
            </a:pPr>
            <a:endParaRPr lang="en-US" sz="2200" dirty="0" smtClean="0">
              <a:solidFill>
                <a:prstClr val="black"/>
              </a:solidFill>
            </a:endParaRPr>
          </a:p>
          <a:p>
            <a:pPr algn="just">
              <a:spcBef>
                <a:spcPts val="580"/>
              </a:spcBef>
              <a:buClr>
                <a:srgbClr val="D34817"/>
              </a:buClr>
              <a:buSzPct val="85000"/>
              <a:buFont typeface="Wingdings 2"/>
              <a:buNone/>
              <a:defRPr/>
            </a:pPr>
            <a:endParaRPr lang="en-US" sz="2600" dirty="0" smtClean="0">
              <a:solidFill>
                <a:prstClr val="black"/>
              </a:solidFill>
            </a:endParaRPr>
          </a:p>
        </p:txBody>
      </p:sp>
    </p:spTree>
    <p:extLst>
      <p:ext uri="{BB962C8B-B14F-4D97-AF65-F5344CB8AC3E}">
        <p14:creationId xmlns:p14="http://schemas.microsoft.com/office/powerpoint/2010/main" val="2695593941"/>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Davisson’s Method</a:t>
            </a:r>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 name="Picture 2"/>
          <p:cNvPicPr>
            <a:picLocks noChangeAspect="1" noChangeArrowheads="1"/>
          </p:cNvPicPr>
          <p:nvPr/>
        </p:nvPicPr>
        <p:blipFill>
          <a:blip r:embed="rId3" cstate="print"/>
          <a:srcRect/>
          <a:stretch>
            <a:fillRect/>
          </a:stretch>
        </p:blipFill>
        <p:spPr bwMode="auto">
          <a:xfrm>
            <a:off x="914400" y="762000"/>
            <a:ext cx="6610350" cy="5295900"/>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1219199" y="6248400"/>
            <a:ext cx="4611757" cy="228600"/>
          </a:xfrm>
          <a:prstGeom prst="rect">
            <a:avLst/>
          </a:prstGeom>
          <a:noFill/>
          <a:ln w="9525">
            <a:noFill/>
            <a:miter lim="800000"/>
            <a:headEnd/>
            <a:tailEnd/>
          </a:ln>
        </p:spPr>
      </p:pic>
    </p:spTree>
    <p:extLst>
      <p:ext uri="{BB962C8B-B14F-4D97-AF65-F5344CB8AC3E}">
        <p14:creationId xmlns:p14="http://schemas.microsoft.com/office/powerpoint/2010/main" val="3233764669"/>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Why Deep Foundations?</a:t>
            </a:r>
          </a:p>
          <a:p>
            <a:pPr marL="914400" lvl="1" indent="-457200" algn="just">
              <a:buFont typeface="+mj-lt"/>
              <a:buAutoNum type="arabicParenR" startAt="4"/>
            </a:pPr>
            <a:r>
              <a:rPr lang="tr-TR" sz="2200" dirty="0" smtClean="0"/>
              <a:t>if large uplift forces on foundations are present,</a:t>
            </a:r>
          </a:p>
          <a:p>
            <a:pPr marL="914400" lvl="1" indent="-457200" algn="just">
              <a:buFont typeface="+mj-lt"/>
              <a:buAutoNum type="arabicParenR" startAt="4"/>
            </a:pPr>
            <a:endParaRPr lang="tr-TR" sz="2200" dirty="0" smtClean="0"/>
          </a:p>
          <a:p>
            <a:pPr marL="914400" lvl="1" indent="-457200" algn="just">
              <a:buFont typeface="+mj-lt"/>
              <a:buAutoNum type="arabicParenR" startAt="4"/>
            </a:pPr>
            <a:r>
              <a:rPr lang="tr-TR" sz="2200" dirty="0" smtClean="0">
                <a:solidFill>
                  <a:schemeClr val="tx1"/>
                </a:solidFill>
              </a:rPr>
              <a:t>if structures and therefore foundations are subjected to large lateral forces. </a:t>
            </a:r>
          </a:p>
          <a:p>
            <a:pPr marL="914400" lvl="1" indent="-457200" algn="just">
              <a:buFont typeface="+mj-lt"/>
              <a:buAutoNum type="arabicParenR" startAt="4"/>
            </a:pPr>
            <a:endParaRPr lang="tr-TR" sz="2200" dirty="0" smtClean="0"/>
          </a:p>
          <a:p>
            <a:pPr algn="just">
              <a:buFont typeface="Arial" pitchFamily="34" charset="0"/>
              <a:buChar char="•"/>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2895600" y="2318597"/>
            <a:ext cx="5095875" cy="345741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447800" y="5943600"/>
            <a:ext cx="6993082"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Example 13.3</a:t>
            </a:r>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endParaRPr lang="tr-TR" sz="2200"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5" name="Subtitle 2"/>
          <p:cNvSpPr txBox="1">
            <a:spLocks/>
          </p:cNvSpPr>
          <p:nvPr/>
        </p:nvSpPr>
        <p:spPr>
          <a:xfrm>
            <a:off x="0" y="914400"/>
            <a:ext cx="3429000" cy="3200400"/>
          </a:xfrm>
          <a:prstGeom prst="rect">
            <a:avLst/>
          </a:prstGeom>
        </p:spPr>
        <p:txBody>
          <a:bodyPr>
            <a:noAutofit/>
          </a:bodyPr>
          <a:lstStyle/>
          <a:p>
            <a:pPr algn="ctr">
              <a:spcBef>
                <a:spcPts val="580"/>
              </a:spcBef>
              <a:buClr>
                <a:srgbClr val="D34817"/>
              </a:buClr>
              <a:buSzPct val="85000"/>
              <a:buFont typeface="Wingdings 2"/>
              <a:buNone/>
              <a:defRPr/>
            </a:pPr>
            <a:endParaRPr lang="tr-TR" sz="200" b="1" i="1" dirty="0" smtClean="0">
              <a:solidFill>
                <a:prstClr val="black"/>
              </a:solidFill>
              <a:cs typeface="Arial" pitchFamily="34" charset="0"/>
            </a:endParaRPr>
          </a:p>
          <a:p>
            <a:pPr algn="just">
              <a:spcBef>
                <a:spcPts val="580"/>
              </a:spcBef>
              <a:buClr>
                <a:srgbClr val="D34817"/>
              </a:buClr>
              <a:buSzPct val="85000"/>
              <a:defRPr/>
            </a:pPr>
            <a:r>
              <a:rPr lang="en-US" sz="2200" dirty="0" smtClean="0">
                <a:solidFill>
                  <a:prstClr val="black"/>
                </a:solidFill>
              </a:rPr>
              <a:t>The load settlement curve shown was obtained from a full-scale static load test on a 400mm square, 17m long concrete pile </a:t>
            </a:r>
          </a:p>
          <a:p>
            <a:pPr algn="just">
              <a:spcBef>
                <a:spcPts val="580"/>
              </a:spcBef>
              <a:buClr>
                <a:srgbClr val="D34817"/>
              </a:buClr>
              <a:buSzPct val="85000"/>
              <a:defRPr/>
            </a:pPr>
            <a:r>
              <a:rPr lang="en-US" sz="2200" dirty="0" smtClean="0">
                <a:solidFill>
                  <a:prstClr val="black"/>
                </a:solidFill>
              </a:rPr>
              <a:t>(</a:t>
            </a:r>
            <a:r>
              <a:rPr lang="en-US" sz="2200" dirty="0" err="1" smtClean="0">
                <a:solidFill>
                  <a:prstClr val="black"/>
                </a:solidFill>
              </a:rPr>
              <a:t>f'c</a:t>
            </a:r>
            <a:r>
              <a:rPr lang="en-US" sz="2200" dirty="0" smtClean="0">
                <a:solidFill>
                  <a:prstClr val="black"/>
                </a:solidFill>
              </a:rPr>
              <a:t>=40MPa). </a:t>
            </a:r>
            <a:endParaRPr lang="en-US" sz="2200" smtClean="0">
              <a:solidFill>
                <a:prstClr val="black"/>
              </a:solidFill>
            </a:endParaRPr>
          </a:p>
          <a:p>
            <a:pPr algn="just">
              <a:spcBef>
                <a:spcPts val="580"/>
              </a:spcBef>
              <a:buClr>
                <a:srgbClr val="D34817"/>
              </a:buClr>
              <a:buSzPct val="85000"/>
              <a:defRPr/>
            </a:pPr>
            <a:r>
              <a:rPr lang="en-US" sz="2200" smtClean="0">
                <a:solidFill>
                  <a:prstClr val="black"/>
                </a:solidFill>
              </a:rPr>
              <a:t>Use </a:t>
            </a:r>
            <a:r>
              <a:rPr lang="en-US" sz="2200" dirty="0" smtClean="0">
                <a:solidFill>
                  <a:prstClr val="black"/>
                </a:solidFill>
              </a:rPr>
              <a:t>Davisson’s method to compute the ultimate downward load capacity.</a:t>
            </a: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Wingdings 2"/>
              <a:buNone/>
              <a:defRPr/>
            </a:pPr>
            <a:endParaRPr lang="tr-TR" sz="2200" dirty="0" smtClean="0">
              <a:solidFill>
                <a:prstClr val="black"/>
              </a:solidFill>
            </a:endParaRPr>
          </a:p>
          <a:p>
            <a:pPr algn="just">
              <a:spcBef>
                <a:spcPts val="580"/>
              </a:spcBef>
              <a:buClr>
                <a:srgbClr val="D34817"/>
              </a:buClr>
              <a:buSzPct val="85000"/>
              <a:buFont typeface="Wingdings 2"/>
              <a:buNone/>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Wingdings 2"/>
              <a:buNone/>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Wingdings 2"/>
              <a:buNone/>
              <a:defRPr/>
            </a:pPr>
            <a:endParaRPr lang="tr-TR" sz="300" dirty="0" smtClean="0">
              <a:solidFill>
                <a:prstClr val="black"/>
              </a:solidFill>
            </a:endParaRPr>
          </a:p>
          <a:p>
            <a:pPr lvl="1" algn="just">
              <a:spcBef>
                <a:spcPts val="370"/>
              </a:spcBef>
              <a:buClr>
                <a:srgbClr val="9B2D1F"/>
              </a:buClr>
              <a:buSzPct val="85000"/>
              <a:buFont typeface="Wingdings" pitchFamily="2" charset="2"/>
              <a:buChar char="Ø"/>
              <a:defRPr/>
            </a:pPr>
            <a:endParaRPr lang="tr-TR" sz="5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srgbClr val="696464"/>
              </a:solidFill>
            </a:endParaRPr>
          </a:p>
          <a:p>
            <a:pPr lvl="1" algn="just">
              <a:spcBef>
                <a:spcPts val="370"/>
              </a:spcBef>
              <a:buClr>
                <a:srgbClr val="9B2D1F"/>
              </a:buClr>
              <a:buSzPct val="85000"/>
              <a:buFont typeface="Wingdings 2"/>
              <a:buNone/>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Arial" pitchFamily="34" charset="0"/>
              <a:buChar char="•"/>
              <a:defRPr/>
            </a:pPr>
            <a:endParaRPr lang="en-US" sz="2200" dirty="0" smtClean="0">
              <a:solidFill>
                <a:prstClr val="black"/>
              </a:solidFill>
            </a:endParaRPr>
          </a:p>
          <a:p>
            <a:pPr algn="just">
              <a:spcBef>
                <a:spcPts val="580"/>
              </a:spcBef>
              <a:buClr>
                <a:srgbClr val="D34817"/>
              </a:buClr>
              <a:buSzPct val="85000"/>
              <a:buFont typeface="Wingdings 2"/>
              <a:buNone/>
              <a:defRPr/>
            </a:pPr>
            <a:endParaRPr lang="en-US" sz="2600" dirty="0" smtClean="0">
              <a:solidFill>
                <a:prstClr val="black"/>
              </a:solidFill>
            </a:endParaRPr>
          </a:p>
        </p:txBody>
      </p:sp>
      <p:pic>
        <p:nvPicPr>
          <p:cNvPr id="2050" name="Picture 2"/>
          <p:cNvPicPr>
            <a:picLocks noChangeAspect="1" noChangeArrowheads="1"/>
          </p:cNvPicPr>
          <p:nvPr/>
        </p:nvPicPr>
        <p:blipFill>
          <a:blip r:embed="rId3" cstate="print"/>
          <a:srcRect/>
          <a:stretch>
            <a:fillRect/>
          </a:stretch>
        </p:blipFill>
        <p:spPr bwMode="auto">
          <a:xfrm>
            <a:off x="3352800" y="990600"/>
            <a:ext cx="5105400" cy="449633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724400" y="5791200"/>
            <a:ext cx="3238500" cy="238125"/>
          </a:xfrm>
          <a:prstGeom prst="rect">
            <a:avLst/>
          </a:prstGeom>
          <a:noFill/>
          <a:ln w="9525">
            <a:noFill/>
            <a:miter lim="800000"/>
            <a:headEnd/>
            <a:tailEnd/>
          </a:ln>
        </p:spPr>
      </p:pic>
    </p:spTree>
    <p:extLst>
      <p:ext uri="{BB962C8B-B14F-4D97-AF65-F5344CB8AC3E}">
        <p14:creationId xmlns:p14="http://schemas.microsoft.com/office/powerpoint/2010/main" val="559800393"/>
      </p:ext>
    </p:extLst>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Solution of Example 13.3</a:t>
            </a:r>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endParaRPr lang="tr-TR" sz="2200"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894678" y="2971800"/>
            <a:ext cx="3461483" cy="304853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724400" y="5791200"/>
            <a:ext cx="3238500" cy="238125"/>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685800" y="838200"/>
            <a:ext cx="7372350" cy="2089120"/>
          </a:xfrm>
          <a:prstGeom prst="rect">
            <a:avLst/>
          </a:prstGeom>
          <a:noFill/>
          <a:ln w="9525">
            <a:noFill/>
            <a:miter lim="800000"/>
            <a:headEnd/>
            <a:tailEnd/>
          </a:ln>
        </p:spPr>
      </p:pic>
      <p:sp>
        <p:nvSpPr>
          <p:cNvPr id="6" name="TextBox 5"/>
          <p:cNvSpPr txBox="1"/>
          <p:nvPr/>
        </p:nvSpPr>
        <p:spPr>
          <a:xfrm>
            <a:off x="2819400" y="4114800"/>
            <a:ext cx="533400" cy="276999"/>
          </a:xfrm>
          <a:prstGeom prst="rect">
            <a:avLst/>
          </a:prstGeom>
          <a:noFill/>
        </p:spPr>
        <p:txBody>
          <a:bodyPr wrap="square" rtlCol="0">
            <a:spAutoFit/>
          </a:bodyPr>
          <a:lstStyle/>
          <a:p>
            <a:r>
              <a:rPr lang="tr-TR" sz="1200" b="1" dirty="0" smtClean="0">
                <a:solidFill>
                  <a:prstClr val="black"/>
                </a:solidFill>
              </a:rPr>
              <a:t>kN</a:t>
            </a:r>
            <a:endParaRPr lang="tr-TR" sz="1200" b="1" dirty="0">
              <a:solidFill>
                <a:prstClr val="black"/>
              </a:solidFill>
            </a:endParaRPr>
          </a:p>
        </p:txBody>
      </p:sp>
      <p:sp>
        <p:nvSpPr>
          <p:cNvPr id="7" name="TextBox 6"/>
          <p:cNvSpPr txBox="1"/>
          <p:nvPr/>
        </p:nvSpPr>
        <p:spPr>
          <a:xfrm>
            <a:off x="3276600" y="4218801"/>
            <a:ext cx="457200" cy="276999"/>
          </a:xfrm>
          <a:prstGeom prst="rect">
            <a:avLst/>
          </a:prstGeom>
          <a:noFill/>
        </p:spPr>
        <p:txBody>
          <a:bodyPr wrap="square" rtlCol="0">
            <a:spAutoFit/>
          </a:bodyPr>
          <a:lstStyle/>
          <a:p>
            <a:r>
              <a:rPr lang="tr-TR" sz="1200" b="1" dirty="0" smtClean="0">
                <a:solidFill>
                  <a:prstClr val="black"/>
                </a:solidFill>
              </a:rPr>
              <a:t>mm</a:t>
            </a:r>
            <a:endParaRPr lang="tr-TR" sz="1200" b="1" dirty="0">
              <a:solidFill>
                <a:prstClr val="black"/>
              </a:solidFill>
            </a:endParaRPr>
          </a:p>
        </p:txBody>
      </p:sp>
    </p:spTree>
    <p:extLst>
      <p:ext uri="{BB962C8B-B14F-4D97-AF65-F5344CB8AC3E}">
        <p14:creationId xmlns:p14="http://schemas.microsoft.com/office/powerpoint/2010/main" val="2594502274"/>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When to use </a:t>
            </a:r>
            <a:r>
              <a:rPr lang="tr-TR" b="1" dirty="0" smtClean="0">
                <a:solidFill>
                  <a:schemeClr val="tx1"/>
                </a:solidFill>
                <a:latin typeface="Arial" pitchFamily="34" charset="0"/>
                <a:cs typeface="Arial" pitchFamily="34" charset="0"/>
              </a:rPr>
              <a:t>Static Load Tests</a:t>
            </a:r>
            <a:endParaRPr lang="tr-TR" b="1" baseline="-25000"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remember that load tests are more precise compared to other methods of ultimate load capacity assessment, hence a less factor of safety is used.</a:t>
            </a:r>
          </a:p>
          <a:p>
            <a:pPr algn="just"/>
            <a:endParaRPr lang="en-US" sz="2200" dirty="0" smtClean="0">
              <a:solidFill>
                <a:schemeClr val="tx1"/>
              </a:solidFill>
            </a:endParaRPr>
          </a:p>
          <a:p>
            <a:pPr algn="just">
              <a:buFont typeface="Courier New" pitchFamily="49" charset="0"/>
              <a:buChar char="o"/>
            </a:pPr>
            <a:r>
              <a:rPr lang="en-US" sz="2200" dirty="0" smtClean="0">
                <a:solidFill>
                  <a:schemeClr val="tx1"/>
                </a:solidFill>
              </a:rPr>
              <a:t>but they are expensive. </a:t>
            </a:r>
          </a:p>
          <a:p>
            <a:pPr algn="just"/>
            <a:endParaRPr lang="en-US" sz="2200" dirty="0" smtClean="0">
              <a:solidFill>
                <a:schemeClr val="tx1"/>
              </a:solidFill>
            </a:endParaRPr>
          </a:p>
          <a:p>
            <a:pPr algn="just">
              <a:buFont typeface="Courier New" pitchFamily="49" charset="0"/>
              <a:buChar char="o"/>
            </a:pPr>
            <a:r>
              <a:rPr lang="en-US" sz="2200" dirty="0" smtClean="0">
                <a:solidFill>
                  <a:schemeClr val="tx1"/>
                </a:solidFill>
              </a:rPr>
              <a:t> if many piles are to be driven, they will most likely reduce the overall construction cost.</a:t>
            </a:r>
          </a:p>
          <a:p>
            <a:pPr algn="just"/>
            <a:endParaRPr lang="en-US" sz="2200" dirty="0" smtClean="0">
              <a:solidFill>
                <a:schemeClr val="tx1"/>
              </a:solidFill>
            </a:endParaRPr>
          </a:p>
          <a:p>
            <a:pPr algn="just">
              <a:buFont typeface="Courier New" pitchFamily="49" charset="0"/>
              <a:buChar char="o"/>
            </a:pPr>
            <a:r>
              <a:rPr lang="en-US" sz="2200" dirty="0" smtClean="0">
                <a:solidFill>
                  <a:schemeClr val="tx1"/>
                </a:solidFill>
              </a:rPr>
              <a:t> they are also important if soil conditions are erratic or unusual to assess the </a:t>
            </a:r>
            <a:r>
              <a:rPr lang="en-US" sz="2200" dirty="0" err="1" smtClean="0">
                <a:solidFill>
                  <a:schemeClr val="tx1"/>
                </a:solidFill>
              </a:rPr>
              <a:t>P</a:t>
            </a:r>
            <a:r>
              <a:rPr lang="en-US" sz="2200" baseline="-25000" dirty="0" err="1" smtClean="0">
                <a:solidFill>
                  <a:schemeClr val="tx1"/>
                </a:solidFill>
              </a:rPr>
              <a:t>ult</a:t>
            </a:r>
            <a:r>
              <a:rPr lang="en-US" sz="2200" dirty="0" smtClean="0">
                <a:solidFill>
                  <a:schemeClr val="tx1"/>
                </a:solidFill>
              </a:rPr>
              <a:t>.</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en-US" sz="2200" dirty="0" smtClean="0">
                <a:solidFill>
                  <a:schemeClr val="tx1"/>
                </a:solidFill>
              </a:rPr>
              <a:t> they are also performed if structure is important or sensitive to differential settlements. </a:t>
            </a: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1208540245"/>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229600" cy="1470025"/>
          </a:xfrm>
        </p:spPr>
        <p:txBody>
          <a:bodyPr/>
          <a:lstStyle/>
          <a:p>
            <a:r>
              <a:rPr lang="tr-TR" b="1" dirty="0" smtClean="0">
                <a:solidFill>
                  <a:schemeClr val="tx1"/>
                </a:solidFill>
                <a:latin typeface="Arial" pitchFamily="34" charset="0"/>
                <a:cs typeface="Arial" pitchFamily="34" charset="0"/>
              </a:rPr>
              <a:t>Axial load capacity of </a:t>
            </a:r>
            <a:r>
              <a:rPr lang="tr-TR" b="1" u="sng" dirty="0" smtClean="0">
                <a:solidFill>
                  <a:schemeClr val="tx1"/>
                </a:solidFill>
                <a:latin typeface="Arial" pitchFamily="34" charset="0"/>
                <a:cs typeface="Arial" pitchFamily="34" charset="0"/>
              </a:rPr>
              <a:t>piles</a:t>
            </a:r>
            <a:r>
              <a:rPr lang="tr-TR" b="1" dirty="0" smtClean="0">
                <a:solidFill>
                  <a:schemeClr val="tx1"/>
                </a:solidFill>
                <a:latin typeface="Arial" pitchFamily="34" charset="0"/>
                <a:cs typeface="Arial" pitchFamily="34" charset="0"/>
              </a:rPr>
              <a:t> based on analytic methods</a:t>
            </a:r>
            <a:endParaRPr lang="en-US" dirty="0"/>
          </a:p>
        </p:txBody>
      </p:sp>
      <p:sp>
        <p:nvSpPr>
          <p:cNvPr id="6" name="Subtitle 2"/>
          <p:cNvSpPr>
            <a:spLocks noGrp="1"/>
          </p:cNvSpPr>
          <p:nvPr>
            <p:ph type="subTitle" idx="1"/>
          </p:nvPr>
        </p:nvSpPr>
        <p:spPr>
          <a:xfrm>
            <a:off x="381000" y="2667000"/>
            <a:ext cx="8229600" cy="3581400"/>
          </a:xfrm>
        </p:spPr>
        <p:txBody>
          <a:bodyPr>
            <a:noAutofit/>
          </a:bodyPr>
          <a:lstStyle/>
          <a:p>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these methods use soil strength parameters, such as </a:t>
            </a:r>
            <a:r>
              <a:rPr lang="tr-TR" sz="2200" dirty="0" smtClean="0">
                <a:solidFill>
                  <a:schemeClr val="tx1"/>
                </a:solidFill>
                <a:latin typeface="Symbol" pitchFamily="18" charset="2"/>
              </a:rPr>
              <a:t>f</a:t>
            </a:r>
            <a:r>
              <a:rPr lang="tr-TR" sz="2200" dirty="0" smtClean="0">
                <a:solidFill>
                  <a:schemeClr val="tx1"/>
                </a:solidFill>
              </a:rPr>
              <a:t>'(for sands), Su(for clays), or CPT cone bearing to estimate unit side friction resistance (f</a:t>
            </a:r>
            <a:r>
              <a:rPr lang="tr-TR" sz="2200" baseline="-25000" dirty="0" smtClean="0">
                <a:solidFill>
                  <a:schemeClr val="tx1"/>
                </a:solidFill>
              </a:rPr>
              <a:t>s</a:t>
            </a:r>
            <a:r>
              <a:rPr lang="tr-TR" sz="2200" dirty="0" smtClean="0">
                <a:solidFill>
                  <a:schemeClr val="tx1"/>
                </a:solidFill>
              </a:rPr>
              <a:t>) and net unit toe bearing resistance (q'</a:t>
            </a:r>
            <a:r>
              <a:rPr lang="tr-TR" sz="2200" baseline="-25000" dirty="0" smtClean="0">
                <a:solidFill>
                  <a:schemeClr val="tx1"/>
                </a:solidFill>
              </a:rPr>
              <a:t>t</a:t>
            </a:r>
            <a:r>
              <a:rPr lang="tr-TR" sz="2200" dirty="0" smtClean="0">
                <a:solidFill>
                  <a:schemeClr val="tx1"/>
                </a:solidFill>
              </a:rPr>
              <a:t>).</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analytic methods are less expensive than static load tests, however computed axial load capacities might not be as precise. </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there are different methods depending on soil type (cohesionless, cohesive) and drainage conditions (drained, undrained)</a:t>
            </a:r>
          </a:p>
          <a:p>
            <a:pPr algn="just">
              <a:buFont typeface="Courier New" pitchFamily="49" charset="0"/>
              <a:buChar char="o"/>
            </a:pPr>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287483321"/>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Toe bearing (end bearing) for piles in cohesionless soils (sands): Vesic/Kulhawy Method</a:t>
            </a: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since excess pore pressures generated from pile driving quickly dissipates in sands, drained strength is used</a:t>
            </a:r>
            <a:r>
              <a:rPr lang="en-US" sz="2200" dirty="0" smtClean="0">
                <a:solidFill>
                  <a:schemeClr val="tx1"/>
                </a:solidFill>
              </a:rPr>
              <a:t>.</a:t>
            </a: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r>
              <a:rPr lang="tr-TR" sz="2200" dirty="0" smtClean="0">
                <a:solidFill>
                  <a:schemeClr val="tx1"/>
                </a:solidFill>
              </a:rPr>
              <a:t> </a:t>
            </a:r>
            <a:r>
              <a:rPr lang="tr-TR" sz="2200" b="1" dirty="0" smtClean="0">
                <a:solidFill>
                  <a:schemeClr val="tx1"/>
                </a:solidFill>
              </a:rPr>
              <a:t>Vesic/Kulhawy Method </a:t>
            </a:r>
            <a:r>
              <a:rPr lang="tr-TR" sz="2200" dirty="0" smtClean="0">
                <a:solidFill>
                  <a:schemeClr val="tx1"/>
                </a:solidFill>
              </a:rPr>
              <a:t>is one of the methods used for estimating toe bearing resistance of sandy soils.</a:t>
            </a:r>
            <a:r>
              <a:rPr lang="en-US" sz="2200" dirty="0" smtClean="0">
                <a:solidFill>
                  <a:schemeClr val="tx1"/>
                </a:solidFill>
              </a:rPr>
              <a:t> When D/B≥5, the first term becomes negligible and may be ignored.</a:t>
            </a: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3276600" y="3352800"/>
            <a:ext cx="2556679" cy="67151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90600" y="4114800"/>
            <a:ext cx="7234238" cy="2032892"/>
          </a:xfrm>
          <a:prstGeom prst="rect">
            <a:avLst/>
          </a:prstGeom>
          <a:noFill/>
          <a:ln w="9525">
            <a:noFill/>
            <a:miter lim="800000"/>
            <a:headEnd/>
            <a:tailEnd/>
          </a:ln>
        </p:spPr>
      </p:pic>
    </p:spTree>
    <p:extLst>
      <p:ext uri="{BB962C8B-B14F-4D97-AF65-F5344CB8AC3E}">
        <p14:creationId xmlns:p14="http://schemas.microsoft.com/office/powerpoint/2010/main" val="1261156065"/>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Toe bearing (end bearing) for piles in cohesionless soils (sands): Vesic/Kulhawy Method</a:t>
            </a: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remember from CE 441:Foundation Engineering that bearing capacity factors for shallow foundations were functions of shear strength, represented by internal friction angle (</a:t>
            </a:r>
            <a:r>
              <a:rPr lang="tr-TR" sz="2200" dirty="0" smtClean="0">
                <a:solidFill>
                  <a:schemeClr val="tx1"/>
                </a:solidFill>
                <a:latin typeface="Symbol" pitchFamily="18" charset="2"/>
              </a:rPr>
              <a:t>f</a:t>
            </a:r>
            <a:r>
              <a:rPr lang="tr-TR" sz="2200" dirty="0" smtClean="0">
                <a:solidFill>
                  <a:schemeClr val="tx1"/>
                </a:solidFill>
              </a:rPr>
              <a:t>').  </a:t>
            </a:r>
          </a:p>
          <a:p>
            <a:pPr algn="just"/>
            <a:endParaRPr lang="tr-TR" sz="200" dirty="0" smtClean="0">
              <a:solidFill>
                <a:schemeClr val="tx1"/>
              </a:solidFill>
            </a:endParaRPr>
          </a:p>
          <a:p>
            <a:pPr algn="just">
              <a:buFont typeface="Courier New" pitchFamily="49" charset="0"/>
              <a:buChar char="o"/>
            </a:pPr>
            <a:r>
              <a:rPr lang="tr-TR" sz="2200" dirty="0" smtClean="0">
                <a:solidFill>
                  <a:schemeClr val="tx1"/>
                </a:solidFill>
              </a:rPr>
              <a:t> however, bearing capacity factors for deep foundations are functions of both shear strength and compressibility. In order to consider the compressibility influence, a rigidity index (I</a:t>
            </a:r>
            <a:r>
              <a:rPr lang="tr-TR" sz="2200" baseline="-25000" dirty="0" smtClean="0">
                <a:solidFill>
                  <a:schemeClr val="tx1"/>
                </a:solidFill>
              </a:rPr>
              <a:t>r</a:t>
            </a:r>
            <a:r>
              <a:rPr lang="tr-TR" sz="2200" dirty="0" smtClean="0">
                <a:solidFill>
                  <a:schemeClr val="tx1"/>
                </a:solidFill>
              </a:rPr>
              <a:t>) is defined in </a:t>
            </a:r>
            <a:r>
              <a:rPr lang="tr-TR" sz="2200" b="1" dirty="0" smtClean="0">
                <a:solidFill>
                  <a:schemeClr val="tx1"/>
                </a:solidFill>
              </a:rPr>
              <a:t>Vesic/Kulhawy Method.</a:t>
            </a: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 name="Picture 2"/>
          <p:cNvPicPr>
            <a:picLocks noChangeAspect="1" noChangeArrowheads="1"/>
          </p:cNvPicPr>
          <p:nvPr/>
        </p:nvPicPr>
        <p:blipFill>
          <a:blip r:embed="rId3" cstate="print"/>
          <a:srcRect/>
          <a:stretch>
            <a:fillRect/>
          </a:stretch>
        </p:blipFill>
        <p:spPr bwMode="auto">
          <a:xfrm>
            <a:off x="762000" y="4191000"/>
            <a:ext cx="2819400" cy="914400"/>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3962400" y="3962400"/>
            <a:ext cx="4633913" cy="1662081"/>
          </a:xfrm>
          <a:prstGeom prst="rect">
            <a:avLst/>
          </a:prstGeom>
          <a:noFill/>
          <a:ln w="9525">
            <a:noFill/>
            <a:miter lim="800000"/>
            <a:headEnd/>
            <a:tailEnd/>
          </a:ln>
        </p:spPr>
      </p:pic>
    </p:spTree>
    <p:extLst>
      <p:ext uri="{BB962C8B-B14F-4D97-AF65-F5344CB8AC3E}">
        <p14:creationId xmlns:p14="http://schemas.microsoft.com/office/powerpoint/2010/main" val="1371335210"/>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Toe bearing (end bearing) for piles in cohesionless soils (sands): Vesic/Kulhawy Method</a:t>
            </a: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the typical magnitudes of I</a:t>
            </a:r>
            <a:r>
              <a:rPr lang="tr-TR" sz="2200" baseline="-25000" dirty="0" smtClean="0">
                <a:solidFill>
                  <a:schemeClr val="tx1"/>
                </a:solidFill>
              </a:rPr>
              <a:t>r</a:t>
            </a:r>
            <a:r>
              <a:rPr lang="tr-TR" sz="2200" dirty="0" smtClean="0">
                <a:solidFill>
                  <a:schemeClr val="tx1"/>
                </a:solidFill>
              </a:rPr>
              <a:t> is between 10-400. Low I</a:t>
            </a:r>
            <a:r>
              <a:rPr lang="tr-TR" sz="2200" baseline="-25000" dirty="0" smtClean="0">
                <a:solidFill>
                  <a:schemeClr val="tx1"/>
                </a:solidFill>
              </a:rPr>
              <a:t>r</a:t>
            </a:r>
            <a:r>
              <a:rPr lang="tr-TR" sz="2200" dirty="0" smtClean="0">
                <a:solidFill>
                  <a:schemeClr val="tx1"/>
                </a:solidFill>
              </a:rPr>
              <a:t> values imply that soil compressibility is important and local or punching shear failure modes govern.</a:t>
            </a:r>
          </a:p>
          <a:p>
            <a:pPr algn="just"/>
            <a:endParaRPr lang="tr-TR" sz="200" dirty="0" smtClean="0">
              <a:solidFill>
                <a:schemeClr val="tx1"/>
              </a:solidFill>
            </a:endParaRPr>
          </a:p>
          <a:p>
            <a:pPr algn="just">
              <a:buFont typeface="Courier New" pitchFamily="49" charset="0"/>
              <a:buChar char="o"/>
            </a:pPr>
            <a:r>
              <a:rPr lang="tr-TR" sz="2200" dirty="0" smtClean="0">
                <a:solidFill>
                  <a:schemeClr val="tx1"/>
                </a:solidFill>
              </a:rPr>
              <a:t> in this method, E is assumed to be very close to the equivalent modulus of elasticity (E</a:t>
            </a:r>
            <a:r>
              <a:rPr lang="tr-TR" sz="2200" baseline="-25000" dirty="0" smtClean="0">
                <a:solidFill>
                  <a:schemeClr val="tx1"/>
                </a:solidFill>
              </a:rPr>
              <a:t>s</a:t>
            </a:r>
            <a:r>
              <a:rPr lang="tr-TR" sz="2200" dirty="0" smtClean="0">
                <a:solidFill>
                  <a:schemeClr val="tx1"/>
                </a:solidFill>
              </a:rPr>
              <a:t>) used in Schmertmann’s method, which uses field test data.</a:t>
            </a:r>
          </a:p>
          <a:p>
            <a:pPr algn="just">
              <a:buFont typeface="Courier New" pitchFamily="49" charset="0"/>
              <a:buChar char="o"/>
            </a:pPr>
            <a:endParaRPr lang="tr-TR" sz="200" dirty="0" smtClean="0">
              <a:solidFill>
                <a:schemeClr val="tx1"/>
              </a:solidFill>
            </a:endParaRPr>
          </a:p>
          <a:p>
            <a:pPr algn="just">
              <a:buFont typeface="Courier New" pitchFamily="49" charset="0"/>
              <a:buChar char="o"/>
            </a:pPr>
            <a:r>
              <a:rPr lang="tr-TR" sz="2200" dirty="0" smtClean="0">
                <a:solidFill>
                  <a:schemeClr val="tx1"/>
                </a:solidFill>
              </a:rPr>
              <a:t> Poisson’s ratio could be obtained from the following table.</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85800" y="4139782"/>
            <a:ext cx="4984614" cy="2718218"/>
          </a:xfrm>
          <a:prstGeom prst="rect">
            <a:avLst/>
          </a:prstGeom>
          <a:noFill/>
          <a:ln w="9525">
            <a:noFill/>
            <a:miter lim="800000"/>
            <a:headEnd/>
            <a:tailEnd/>
          </a:ln>
        </p:spPr>
      </p:pic>
      <p:pic>
        <p:nvPicPr>
          <p:cNvPr id="1027" name="Picture 3" descr="C:\Documents and Settings\murat.monkul\Desktop\poissons.jpg"/>
          <p:cNvPicPr>
            <a:picLocks noChangeAspect="1" noChangeArrowheads="1"/>
          </p:cNvPicPr>
          <p:nvPr/>
        </p:nvPicPr>
        <p:blipFill>
          <a:blip r:embed="rId4" cstate="print"/>
          <a:srcRect/>
          <a:stretch>
            <a:fillRect/>
          </a:stretch>
        </p:blipFill>
        <p:spPr bwMode="auto">
          <a:xfrm>
            <a:off x="5791200" y="4114800"/>
            <a:ext cx="2514600" cy="1899166"/>
          </a:xfrm>
          <a:prstGeom prst="rect">
            <a:avLst/>
          </a:prstGeom>
          <a:noFill/>
        </p:spPr>
      </p:pic>
      <p:sp>
        <p:nvSpPr>
          <p:cNvPr id="5" name="TextBox 4"/>
          <p:cNvSpPr txBox="1"/>
          <p:nvPr/>
        </p:nvSpPr>
        <p:spPr>
          <a:xfrm>
            <a:off x="6324600" y="6019800"/>
            <a:ext cx="1828800" cy="430887"/>
          </a:xfrm>
          <a:prstGeom prst="rect">
            <a:avLst/>
          </a:prstGeom>
          <a:noFill/>
        </p:spPr>
        <p:txBody>
          <a:bodyPr wrap="square" rtlCol="0">
            <a:spAutoFit/>
          </a:bodyPr>
          <a:lstStyle/>
          <a:p>
            <a:r>
              <a:rPr lang="tr-TR" sz="2200" dirty="0" smtClean="0">
                <a:solidFill>
                  <a:prstClr val="black"/>
                </a:solidFill>
                <a:latin typeface="Symbol" pitchFamily="18" charset="2"/>
              </a:rPr>
              <a:t>n=-e</a:t>
            </a:r>
            <a:r>
              <a:rPr lang="tr-TR" sz="2200" baseline="-25000" dirty="0" smtClean="0">
                <a:solidFill>
                  <a:prstClr val="black"/>
                </a:solidFill>
                <a:latin typeface="Symbol" pitchFamily="18" charset="2"/>
              </a:rPr>
              <a:t>2</a:t>
            </a:r>
            <a:r>
              <a:rPr lang="tr-TR" sz="2200" dirty="0" smtClean="0">
                <a:solidFill>
                  <a:prstClr val="black"/>
                </a:solidFill>
                <a:latin typeface="Symbol" pitchFamily="18" charset="2"/>
              </a:rPr>
              <a:t>/e</a:t>
            </a:r>
            <a:r>
              <a:rPr lang="tr-TR" sz="2200" baseline="-25000" dirty="0" smtClean="0">
                <a:solidFill>
                  <a:prstClr val="black"/>
                </a:solidFill>
                <a:latin typeface="Symbol" pitchFamily="18" charset="2"/>
              </a:rPr>
              <a:t>1</a:t>
            </a:r>
            <a:endParaRPr lang="tr-TR" sz="2200" baseline="-25000" dirty="0">
              <a:solidFill>
                <a:prstClr val="black"/>
              </a:solidFill>
              <a:latin typeface="Symbol" pitchFamily="18" charset="2"/>
            </a:endParaRPr>
          </a:p>
        </p:txBody>
      </p:sp>
    </p:spTree>
    <p:extLst>
      <p:ext uri="{BB962C8B-B14F-4D97-AF65-F5344CB8AC3E}">
        <p14:creationId xmlns:p14="http://schemas.microsoft.com/office/powerpoint/2010/main" val="699473809"/>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Toe bearing (end bearing) for piles in cohesionless soils (sands): Vesic/Kulhawy Method</a:t>
            </a: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Vesic (1977) suggested the following formulas to calculate the bearing capacity factors:</a:t>
            </a: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lvl="1" algn="l"/>
            <a:r>
              <a:rPr lang="tr-TR" sz="2000" dirty="0" smtClean="0">
                <a:solidFill>
                  <a:schemeClr val="tx1"/>
                </a:solidFill>
              </a:rPr>
              <a:t>        where  a=(90-</a:t>
            </a:r>
            <a:r>
              <a:rPr lang="tr-TR" sz="2000" dirty="0" smtClean="0">
                <a:solidFill>
                  <a:schemeClr val="tx1"/>
                </a:solidFill>
                <a:latin typeface="Symbol" pitchFamily="18" charset="2"/>
              </a:rPr>
              <a:t>f</a:t>
            </a:r>
            <a:r>
              <a:rPr lang="tr-TR" sz="2000" dirty="0" smtClean="0"/>
              <a:t>'</a:t>
            </a:r>
            <a:r>
              <a:rPr lang="tr-TR" sz="2000" dirty="0" smtClean="0">
                <a:solidFill>
                  <a:schemeClr val="tx1"/>
                </a:solidFill>
              </a:rPr>
              <a:t>)</a:t>
            </a:r>
            <a:r>
              <a:rPr lang="el-GR" sz="2000" dirty="0" smtClean="0">
                <a:solidFill>
                  <a:schemeClr val="tx1"/>
                </a:solidFill>
              </a:rPr>
              <a:t>π</a:t>
            </a:r>
            <a:r>
              <a:rPr lang="tr-TR" sz="2000" dirty="0" smtClean="0">
                <a:solidFill>
                  <a:schemeClr val="tx1"/>
                </a:solidFill>
              </a:rPr>
              <a:t>/180  ,   b</a:t>
            </a:r>
            <a:r>
              <a:rPr lang="tr-TR" sz="2000" dirty="0" smtClean="0"/>
              <a:t>= 4sin </a:t>
            </a:r>
            <a:r>
              <a:rPr lang="tr-TR" sz="2000" dirty="0" smtClean="0">
                <a:latin typeface="Symbol" pitchFamily="18" charset="2"/>
              </a:rPr>
              <a:t>f</a:t>
            </a:r>
            <a:r>
              <a:rPr lang="tr-TR" sz="2000" dirty="0" smtClean="0"/>
              <a:t>'/[3.(1+sin</a:t>
            </a:r>
            <a:r>
              <a:rPr lang="tr-TR" sz="2000" dirty="0" smtClean="0">
                <a:latin typeface="Symbol" pitchFamily="18" charset="2"/>
              </a:rPr>
              <a:t>f</a:t>
            </a:r>
            <a:r>
              <a:rPr lang="tr-TR" sz="2000" dirty="0" smtClean="0"/>
              <a:t>')]</a:t>
            </a:r>
            <a:endParaRPr lang="tr-TR" sz="20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990601" y="2286000"/>
            <a:ext cx="5638800" cy="2640014"/>
          </a:xfrm>
          <a:prstGeom prst="rect">
            <a:avLst/>
          </a:prstGeom>
          <a:noFill/>
          <a:ln w="9525">
            <a:noFill/>
            <a:miter lim="800000"/>
            <a:headEnd/>
            <a:tailEnd/>
          </a:ln>
        </p:spPr>
      </p:pic>
      <p:sp>
        <p:nvSpPr>
          <p:cNvPr id="7" name="TextBox 6"/>
          <p:cNvSpPr txBox="1"/>
          <p:nvPr/>
        </p:nvSpPr>
        <p:spPr>
          <a:xfrm>
            <a:off x="3276600" y="3962400"/>
            <a:ext cx="533400" cy="384721"/>
          </a:xfrm>
          <a:prstGeom prst="rect">
            <a:avLst/>
          </a:prstGeom>
          <a:solidFill>
            <a:schemeClr val="bg1"/>
          </a:solidFill>
        </p:spPr>
        <p:txBody>
          <a:bodyPr wrap="square" rtlCol="0">
            <a:spAutoFit/>
          </a:bodyPr>
          <a:lstStyle/>
          <a:p>
            <a:r>
              <a:rPr lang="tr-TR" sz="1900" b="1" dirty="0" smtClean="0">
                <a:solidFill>
                  <a:prstClr val="black"/>
                </a:solidFill>
              </a:rPr>
              <a:t>a</a:t>
            </a:r>
            <a:endParaRPr lang="tr-TR" sz="1900" b="1" dirty="0">
              <a:solidFill>
                <a:prstClr val="black"/>
              </a:solidFill>
            </a:endParaRPr>
          </a:p>
        </p:txBody>
      </p:sp>
      <p:sp>
        <p:nvSpPr>
          <p:cNvPr id="8" name="TextBox 7"/>
          <p:cNvSpPr txBox="1"/>
          <p:nvPr/>
        </p:nvSpPr>
        <p:spPr>
          <a:xfrm>
            <a:off x="5867400" y="3962400"/>
            <a:ext cx="609600" cy="384721"/>
          </a:xfrm>
          <a:prstGeom prst="rect">
            <a:avLst/>
          </a:prstGeom>
          <a:solidFill>
            <a:schemeClr val="bg1"/>
          </a:solidFill>
        </p:spPr>
        <p:txBody>
          <a:bodyPr wrap="square" rtlCol="0">
            <a:spAutoFit/>
          </a:bodyPr>
          <a:lstStyle/>
          <a:p>
            <a:r>
              <a:rPr lang="tr-TR" sz="1900" b="1" dirty="0" smtClean="0">
                <a:solidFill>
                  <a:prstClr val="black"/>
                </a:solidFill>
              </a:rPr>
              <a:t>b</a:t>
            </a:r>
            <a:endParaRPr lang="tr-TR" sz="1900" b="1" dirty="0">
              <a:solidFill>
                <a:prstClr val="black"/>
              </a:solidFill>
            </a:endParaRPr>
          </a:p>
        </p:txBody>
      </p:sp>
    </p:spTree>
    <p:extLst>
      <p:ext uri="{BB962C8B-B14F-4D97-AF65-F5344CB8AC3E}">
        <p14:creationId xmlns:p14="http://schemas.microsoft.com/office/powerpoint/2010/main" val="1581444130"/>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Toe bearing (end bearing) for piles in cohesionless soils (sands): Vesic/Kulhawy Method</a:t>
            </a: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6" name="Subtitle 2"/>
          <p:cNvSpPr txBox="1">
            <a:spLocks/>
          </p:cNvSpPr>
          <p:nvPr/>
        </p:nvSpPr>
        <p:spPr>
          <a:xfrm>
            <a:off x="152400" y="762000"/>
            <a:ext cx="8077200" cy="914400"/>
          </a:xfrm>
          <a:prstGeom prst="rect">
            <a:avLst/>
          </a:prstGeom>
        </p:spPr>
        <p:txBody>
          <a:bodyPr>
            <a:noAutofit/>
          </a:bodyPr>
          <a:lstStyle/>
          <a:p>
            <a:pPr algn="ctr">
              <a:spcBef>
                <a:spcPts val="580"/>
              </a:spcBef>
              <a:buClr>
                <a:srgbClr val="D34817"/>
              </a:buClr>
              <a:buSzPct val="85000"/>
              <a:buFont typeface="Wingdings 2"/>
              <a:buNone/>
              <a:defRPr/>
            </a:pPr>
            <a:endParaRPr lang="tr-TR" sz="2200" b="1" i="1" dirty="0" smtClean="0">
              <a:solidFill>
                <a:prstClr val="black"/>
              </a:solidFill>
              <a:cs typeface="Arial" pitchFamily="34" charset="0"/>
            </a:endParaRPr>
          </a:p>
          <a:p>
            <a:pPr algn="just">
              <a:spcBef>
                <a:spcPts val="580"/>
              </a:spcBef>
              <a:buClr>
                <a:srgbClr val="D34817"/>
              </a:buClr>
              <a:buSzPct val="85000"/>
              <a:buFont typeface="Courier New" pitchFamily="49" charset="0"/>
              <a:buChar char="o"/>
              <a:defRPr/>
            </a:pPr>
            <a:r>
              <a:rPr lang="en-US" sz="2200" dirty="0" smtClean="0">
                <a:solidFill>
                  <a:prstClr val="black"/>
                </a:solidFill>
              </a:rPr>
              <a:t> </a:t>
            </a:r>
            <a:r>
              <a:rPr lang="tr-TR" sz="2200" dirty="0" smtClean="0">
                <a:solidFill>
                  <a:prstClr val="black"/>
                </a:solidFill>
              </a:rPr>
              <a:t>alternatively, bearing capacity factors can graphically be obtained.</a:t>
            </a:r>
            <a:endParaRPr lang="en-US" sz="2200" dirty="0" smtClean="0">
              <a:solidFill>
                <a:prstClr val="black"/>
              </a:solidFill>
            </a:endParaRPr>
          </a:p>
          <a:p>
            <a:pPr algn="just">
              <a:spcBef>
                <a:spcPts val="580"/>
              </a:spcBef>
              <a:buClr>
                <a:srgbClr val="D34817"/>
              </a:buClr>
              <a:buSzPct val="85000"/>
              <a:buFont typeface="Wingdings 2"/>
              <a:buNone/>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Wingdings 2"/>
              <a:buNone/>
              <a:defRPr/>
            </a:pPr>
            <a:endParaRPr lang="tr-TR" sz="300" dirty="0" smtClean="0">
              <a:solidFill>
                <a:prstClr val="black"/>
              </a:solidFill>
            </a:endParaRPr>
          </a:p>
          <a:p>
            <a:pPr lvl="1" algn="just">
              <a:spcBef>
                <a:spcPts val="370"/>
              </a:spcBef>
              <a:buClr>
                <a:srgbClr val="9B2D1F"/>
              </a:buClr>
              <a:buSzPct val="85000"/>
              <a:buFont typeface="Wingdings 2"/>
              <a:buNone/>
              <a:defRPr/>
            </a:pPr>
            <a:endParaRPr lang="en-US" sz="2200" dirty="0" smtClean="0">
              <a:solidFill>
                <a:prstClr val="black"/>
              </a:solidFill>
            </a:endParaRPr>
          </a:p>
          <a:p>
            <a:pPr lvl="1" algn="just">
              <a:spcBef>
                <a:spcPts val="370"/>
              </a:spcBef>
              <a:buClr>
                <a:srgbClr val="9B2D1F"/>
              </a:buClr>
              <a:buSzPct val="85000"/>
              <a:buFont typeface="Wingdings 2"/>
              <a:buNone/>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Arial" pitchFamily="34" charset="0"/>
              <a:buChar char="•"/>
              <a:defRPr/>
            </a:pPr>
            <a:endParaRPr lang="en-US" sz="2200" dirty="0" smtClean="0">
              <a:solidFill>
                <a:prstClr val="black"/>
              </a:solidFill>
            </a:endParaRPr>
          </a:p>
          <a:p>
            <a:pPr algn="just">
              <a:spcBef>
                <a:spcPts val="580"/>
              </a:spcBef>
              <a:buClr>
                <a:srgbClr val="D34817"/>
              </a:buClr>
              <a:buSzPct val="85000"/>
              <a:buFont typeface="Wingdings 2"/>
              <a:buNone/>
              <a:defRPr/>
            </a:pPr>
            <a:endParaRPr lang="en-US" sz="2600" dirty="0" smtClean="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718458" y="2057400"/>
            <a:ext cx="3777342" cy="44069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871962" y="2126033"/>
            <a:ext cx="3357638" cy="4403355"/>
          </a:xfrm>
          <a:prstGeom prst="rect">
            <a:avLst/>
          </a:prstGeom>
          <a:noFill/>
          <a:ln w="9525">
            <a:noFill/>
            <a:miter lim="800000"/>
            <a:headEnd/>
            <a:tailEnd/>
          </a:ln>
        </p:spPr>
      </p:pic>
      <p:sp>
        <p:nvSpPr>
          <p:cNvPr id="9" name="TextBox 8"/>
          <p:cNvSpPr txBox="1"/>
          <p:nvPr/>
        </p:nvSpPr>
        <p:spPr>
          <a:xfrm>
            <a:off x="1371600" y="2286000"/>
            <a:ext cx="1447800" cy="338554"/>
          </a:xfrm>
          <a:prstGeom prst="rect">
            <a:avLst/>
          </a:prstGeom>
          <a:solidFill>
            <a:schemeClr val="bg1"/>
          </a:solidFill>
        </p:spPr>
        <p:txBody>
          <a:bodyPr wrap="square" rtlCol="0">
            <a:spAutoFit/>
          </a:bodyPr>
          <a:lstStyle/>
          <a:p>
            <a:r>
              <a:rPr lang="tr-TR" sz="1600" dirty="0" smtClean="0">
                <a:solidFill>
                  <a:prstClr val="black"/>
                </a:solidFill>
              </a:rPr>
              <a:t>Figure 14.4</a:t>
            </a:r>
            <a:endParaRPr lang="tr-TR" sz="1600" dirty="0">
              <a:solidFill>
                <a:prstClr val="black"/>
              </a:solidFill>
            </a:endParaRPr>
          </a:p>
        </p:txBody>
      </p:sp>
      <p:sp>
        <p:nvSpPr>
          <p:cNvPr id="10" name="TextBox 9"/>
          <p:cNvSpPr txBox="1"/>
          <p:nvPr/>
        </p:nvSpPr>
        <p:spPr>
          <a:xfrm>
            <a:off x="5257800" y="2286000"/>
            <a:ext cx="1447800" cy="338554"/>
          </a:xfrm>
          <a:prstGeom prst="rect">
            <a:avLst/>
          </a:prstGeom>
          <a:solidFill>
            <a:schemeClr val="bg1"/>
          </a:solidFill>
        </p:spPr>
        <p:txBody>
          <a:bodyPr wrap="square" rtlCol="0">
            <a:spAutoFit/>
          </a:bodyPr>
          <a:lstStyle/>
          <a:p>
            <a:r>
              <a:rPr lang="tr-TR" sz="1600" dirty="0" smtClean="0">
                <a:solidFill>
                  <a:prstClr val="black"/>
                </a:solidFill>
              </a:rPr>
              <a:t>Figure 14.5</a:t>
            </a:r>
            <a:endParaRPr lang="tr-TR" sz="1600" dirty="0">
              <a:solidFill>
                <a:prstClr val="black"/>
              </a:solidFill>
            </a:endParaRPr>
          </a:p>
        </p:txBody>
      </p:sp>
    </p:spTree>
    <p:extLst>
      <p:ext uri="{BB962C8B-B14F-4D97-AF65-F5344CB8AC3E}">
        <p14:creationId xmlns:p14="http://schemas.microsoft.com/office/powerpoint/2010/main" val="2170892649"/>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Example 14.1</a:t>
            </a: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6" name="Subtitle 2"/>
          <p:cNvSpPr txBox="1">
            <a:spLocks/>
          </p:cNvSpPr>
          <p:nvPr/>
        </p:nvSpPr>
        <p:spPr>
          <a:xfrm>
            <a:off x="152400" y="1295400"/>
            <a:ext cx="4114800" cy="4114800"/>
          </a:xfrm>
          <a:prstGeom prst="rect">
            <a:avLst/>
          </a:prstGeom>
        </p:spPr>
        <p:txBody>
          <a:bodyPr>
            <a:noAutofit/>
          </a:bodyPr>
          <a:lstStyle/>
          <a:p>
            <a:pPr algn="ctr">
              <a:spcBef>
                <a:spcPts val="580"/>
              </a:spcBef>
              <a:buClr>
                <a:srgbClr val="D34817"/>
              </a:buClr>
              <a:buSzPct val="85000"/>
              <a:buFont typeface="Wingdings 2"/>
              <a:buNone/>
              <a:defRPr/>
            </a:pPr>
            <a:endParaRPr lang="tr-TR" sz="2200" b="1" i="1" dirty="0" smtClean="0">
              <a:solidFill>
                <a:prstClr val="black"/>
              </a:solidFill>
              <a:cs typeface="Arial" pitchFamily="34" charset="0"/>
            </a:endParaRPr>
          </a:p>
          <a:p>
            <a:pPr algn="just">
              <a:spcBef>
                <a:spcPts val="580"/>
              </a:spcBef>
              <a:buClr>
                <a:srgbClr val="D34817"/>
              </a:buClr>
              <a:buSzPct val="85000"/>
              <a:defRPr/>
            </a:pPr>
            <a:r>
              <a:rPr lang="tr-TR" sz="2200" dirty="0" smtClean="0">
                <a:solidFill>
                  <a:prstClr val="black"/>
                </a:solidFill>
              </a:rPr>
              <a:t>A 400mm square prestressed concrete pile is to be driven 16m into the soil profile shown in Figure 14.6. Compute the net ultimate toe bearing capacity. (gwt is at </a:t>
            </a:r>
            <a:r>
              <a:rPr lang="en-US" sz="2200" dirty="0" smtClean="0">
                <a:solidFill>
                  <a:prstClr val="black"/>
                </a:solidFill>
              </a:rPr>
              <a:t>3m depth)</a:t>
            </a:r>
            <a:r>
              <a:rPr lang="tr-TR" sz="2200" dirty="0" smtClean="0">
                <a:solidFill>
                  <a:prstClr val="black"/>
                </a:solidFill>
              </a:rPr>
              <a:t> </a:t>
            </a:r>
            <a:endParaRPr lang="en-US" sz="2200" dirty="0" smtClean="0">
              <a:solidFill>
                <a:prstClr val="black"/>
              </a:solidFill>
            </a:endParaRPr>
          </a:p>
          <a:p>
            <a:pPr algn="just">
              <a:spcBef>
                <a:spcPts val="580"/>
              </a:spcBef>
              <a:buClr>
                <a:srgbClr val="D34817"/>
              </a:buClr>
              <a:buSzPct val="85000"/>
              <a:buFont typeface="Wingdings 2"/>
              <a:buNone/>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Wingdings 2"/>
              <a:buNone/>
              <a:defRPr/>
            </a:pPr>
            <a:endParaRPr lang="tr-TR" sz="300" dirty="0" smtClean="0">
              <a:solidFill>
                <a:prstClr val="black"/>
              </a:solidFill>
            </a:endParaRPr>
          </a:p>
          <a:p>
            <a:pPr lvl="1" algn="just">
              <a:spcBef>
                <a:spcPts val="370"/>
              </a:spcBef>
              <a:buClr>
                <a:srgbClr val="9B2D1F"/>
              </a:buClr>
              <a:buSzPct val="85000"/>
              <a:buFont typeface="Wingdings 2"/>
              <a:buNone/>
              <a:defRPr/>
            </a:pPr>
            <a:endParaRPr lang="en-US" sz="2200" dirty="0" smtClean="0">
              <a:solidFill>
                <a:prstClr val="black"/>
              </a:solidFill>
            </a:endParaRPr>
          </a:p>
          <a:p>
            <a:pPr lvl="1" algn="just">
              <a:spcBef>
                <a:spcPts val="370"/>
              </a:spcBef>
              <a:buClr>
                <a:srgbClr val="9B2D1F"/>
              </a:buClr>
              <a:buSzPct val="85000"/>
              <a:buFont typeface="Wingdings 2"/>
              <a:buNone/>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Arial" pitchFamily="34" charset="0"/>
              <a:buChar char="•"/>
              <a:defRPr/>
            </a:pPr>
            <a:endParaRPr lang="en-US" sz="2200" dirty="0" smtClean="0">
              <a:solidFill>
                <a:prstClr val="black"/>
              </a:solidFill>
            </a:endParaRPr>
          </a:p>
          <a:p>
            <a:pPr algn="just">
              <a:spcBef>
                <a:spcPts val="580"/>
              </a:spcBef>
              <a:buClr>
                <a:srgbClr val="D34817"/>
              </a:buClr>
              <a:buSzPct val="85000"/>
              <a:buFont typeface="Wingdings 2"/>
              <a:buNone/>
              <a:defRPr/>
            </a:pPr>
            <a:endParaRPr lang="en-US" sz="2600" dirty="0" smtClean="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4724400" y="838200"/>
            <a:ext cx="3143250" cy="5105400"/>
          </a:xfrm>
          <a:prstGeom prst="rect">
            <a:avLst/>
          </a:prstGeom>
          <a:noFill/>
          <a:ln w="9525">
            <a:noFill/>
            <a:miter lim="800000"/>
            <a:headEnd/>
            <a:tailEnd/>
          </a:ln>
        </p:spPr>
      </p:pic>
      <p:sp>
        <p:nvSpPr>
          <p:cNvPr id="5" name="TextBox 4"/>
          <p:cNvSpPr txBox="1"/>
          <p:nvPr/>
        </p:nvSpPr>
        <p:spPr>
          <a:xfrm>
            <a:off x="4724400" y="3657600"/>
            <a:ext cx="685800" cy="369332"/>
          </a:xfrm>
          <a:prstGeom prst="rect">
            <a:avLst/>
          </a:prstGeom>
          <a:solidFill>
            <a:schemeClr val="bg1"/>
          </a:solidFill>
        </p:spPr>
        <p:txBody>
          <a:bodyPr wrap="square" rtlCol="0">
            <a:spAutoFit/>
          </a:bodyPr>
          <a:lstStyle/>
          <a:p>
            <a:r>
              <a:rPr lang="tr-TR" b="1" dirty="0" smtClean="0">
                <a:solidFill>
                  <a:prstClr val="black"/>
                </a:solidFill>
              </a:rPr>
              <a:t>13m</a:t>
            </a:r>
            <a:endParaRPr lang="tr-TR" b="1" dirty="0">
              <a:solidFill>
                <a:prstClr val="black"/>
              </a:solidFill>
            </a:endParaRPr>
          </a:p>
        </p:txBody>
      </p:sp>
    </p:spTree>
    <p:extLst>
      <p:ext uri="{BB962C8B-B14F-4D97-AF65-F5344CB8AC3E}">
        <p14:creationId xmlns:p14="http://schemas.microsoft.com/office/powerpoint/2010/main" val="703764"/>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Pile Types: Timber Piles</a:t>
            </a:r>
          </a:p>
          <a:p>
            <a:pPr algn="just">
              <a:buFont typeface="Arial" pitchFamily="34" charset="0"/>
              <a:buChar char="•"/>
            </a:pPr>
            <a:r>
              <a:rPr lang="tr-TR" dirty="0" smtClean="0">
                <a:solidFill>
                  <a:schemeClr val="tx1"/>
                </a:solidFill>
              </a:rPr>
              <a:t> </a:t>
            </a:r>
            <a:r>
              <a:rPr lang="tr-TR" sz="2200" dirty="0" smtClean="0">
                <a:solidFill>
                  <a:schemeClr val="tx1"/>
                </a:solidFill>
              </a:rPr>
              <a:t>piles are made up of three main materials: timber, concrete, steel </a:t>
            </a:r>
          </a:p>
          <a:p>
            <a:pPr algn="just">
              <a:buFont typeface="Arial" pitchFamily="34" charset="0"/>
              <a:buChar char="•"/>
            </a:pPr>
            <a:endParaRPr lang="tr-TR" sz="2200" dirty="0" smtClean="0">
              <a:solidFill>
                <a:schemeClr val="tx1"/>
              </a:solidFill>
            </a:endParaRPr>
          </a:p>
          <a:p>
            <a:pPr algn="just">
              <a:buFont typeface="Arial" pitchFamily="34" charset="0"/>
              <a:buChar char="•"/>
            </a:pPr>
            <a:r>
              <a:rPr lang="tr-TR" sz="2200" dirty="0" smtClean="0">
                <a:solidFill>
                  <a:schemeClr val="tx1"/>
                </a:solidFill>
              </a:rPr>
              <a:t> </a:t>
            </a:r>
            <a:r>
              <a:rPr lang="tr-TR" sz="2200" b="1" dirty="0" smtClean="0">
                <a:solidFill>
                  <a:schemeClr val="tx1"/>
                </a:solidFill>
              </a:rPr>
              <a:t>timber piles </a:t>
            </a:r>
            <a:r>
              <a:rPr lang="tr-TR" sz="2200" dirty="0" smtClean="0">
                <a:solidFill>
                  <a:schemeClr val="tx1"/>
                </a:solidFill>
              </a:rPr>
              <a:t>are the oldest type of piles (even Romans have used them):</a:t>
            </a:r>
          </a:p>
          <a:p>
            <a:pPr algn="just">
              <a:buFont typeface="Arial" pitchFamily="34" charset="0"/>
              <a:buChar char="•"/>
            </a:pPr>
            <a:endParaRPr lang="tr-TR" sz="2200" dirty="0" smtClean="0">
              <a:solidFill>
                <a:schemeClr val="tx1"/>
              </a:solidFill>
            </a:endParaRPr>
          </a:p>
          <a:p>
            <a:pPr lvl="1" algn="just">
              <a:buFont typeface="Courier New" pitchFamily="49" charset="0"/>
              <a:buChar char="o"/>
            </a:pPr>
            <a:r>
              <a:rPr lang="tr-TR" sz="2200" dirty="0" smtClean="0">
                <a:solidFill>
                  <a:schemeClr val="tx1"/>
                </a:solidFill>
              </a:rPr>
              <a:t>they are more economical compared to other material types, however their service life is often limited to about to 10 years due to biological reasons.</a:t>
            </a:r>
          </a:p>
          <a:p>
            <a:pPr lvl="1" algn="just">
              <a:buFont typeface="Courier New" pitchFamily="49" charset="0"/>
              <a:buChar char="o"/>
            </a:pPr>
            <a:endParaRPr lang="tr-TR" sz="2200" dirty="0" smtClean="0">
              <a:solidFill>
                <a:schemeClr val="tx1"/>
              </a:solidFill>
            </a:endParaRPr>
          </a:p>
          <a:p>
            <a:pPr lvl="1" algn="just">
              <a:buFont typeface="Courier New" pitchFamily="49" charset="0"/>
              <a:buChar char="o"/>
            </a:pPr>
            <a:r>
              <a:rPr lang="tr-TR" sz="2200" dirty="0" smtClean="0"/>
              <a:t> also their load carrying capacity is less compared to piles by other materails.</a:t>
            </a:r>
          </a:p>
          <a:p>
            <a:pPr lvl="1" algn="just">
              <a:buFont typeface="Courier New" pitchFamily="49" charset="0"/>
              <a:buChar char="o"/>
            </a:pPr>
            <a:endParaRPr lang="tr-TR" sz="2200" dirty="0" smtClean="0"/>
          </a:p>
          <a:p>
            <a:pPr lvl="1" algn="just">
              <a:buFont typeface="Courier New" pitchFamily="49" charset="0"/>
              <a:buChar char="o"/>
            </a:pPr>
            <a:r>
              <a:rPr lang="tr-TR" sz="2200" dirty="0" smtClean="0">
                <a:solidFill>
                  <a:schemeClr val="tx1"/>
                </a:solidFill>
              </a:rPr>
              <a:t> they are also susceptible to damage during driving.</a:t>
            </a:r>
          </a:p>
          <a:p>
            <a:pPr algn="just">
              <a:buFont typeface="Arial" pitchFamily="34" charset="0"/>
              <a:buChar char="•"/>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Solution of Example 14.1</a:t>
            </a: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 name="Picture 2"/>
          <p:cNvPicPr>
            <a:picLocks noChangeAspect="1" noChangeArrowheads="1"/>
          </p:cNvPicPr>
          <p:nvPr/>
        </p:nvPicPr>
        <p:blipFill>
          <a:blip r:embed="rId3" cstate="print"/>
          <a:srcRect/>
          <a:stretch>
            <a:fillRect/>
          </a:stretch>
        </p:blipFill>
        <p:spPr bwMode="auto">
          <a:xfrm>
            <a:off x="914400" y="1371600"/>
            <a:ext cx="3405188" cy="99206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953000" y="1295400"/>
            <a:ext cx="2638836" cy="242411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715001" y="1286649"/>
            <a:ext cx="1676400" cy="361176"/>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066800" y="3962400"/>
            <a:ext cx="6159295" cy="2228850"/>
          </a:xfrm>
          <a:prstGeom prst="rect">
            <a:avLst/>
          </a:prstGeom>
          <a:noFill/>
          <a:ln w="9525">
            <a:noFill/>
            <a:miter lim="800000"/>
            <a:headEnd/>
            <a:tailEnd/>
          </a:ln>
        </p:spPr>
      </p:pic>
      <p:sp>
        <p:nvSpPr>
          <p:cNvPr id="9" name="TextBox 8"/>
          <p:cNvSpPr txBox="1"/>
          <p:nvPr/>
        </p:nvSpPr>
        <p:spPr>
          <a:xfrm>
            <a:off x="3657600" y="4572000"/>
            <a:ext cx="304800" cy="369332"/>
          </a:xfrm>
          <a:prstGeom prst="rect">
            <a:avLst/>
          </a:prstGeom>
          <a:solidFill>
            <a:schemeClr val="bg1"/>
          </a:solidFill>
        </p:spPr>
        <p:txBody>
          <a:bodyPr wrap="square" rtlCol="0">
            <a:spAutoFit/>
          </a:bodyPr>
          <a:lstStyle/>
          <a:p>
            <a:r>
              <a:rPr lang="tr-TR" b="1" dirty="0" smtClean="0">
                <a:solidFill>
                  <a:prstClr val="black"/>
                </a:solidFill>
              </a:rPr>
              <a:t>B</a:t>
            </a:r>
            <a:endParaRPr lang="tr-TR" b="1" dirty="0">
              <a:solidFill>
                <a:prstClr val="black"/>
              </a:solidFill>
            </a:endParaRPr>
          </a:p>
        </p:txBody>
      </p:sp>
      <p:sp>
        <p:nvSpPr>
          <p:cNvPr id="8" name="Right Arrow 7"/>
          <p:cNvSpPr/>
          <p:nvPr/>
        </p:nvSpPr>
        <p:spPr>
          <a:xfrm>
            <a:off x="4495800" y="17526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Down Arrow 9"/>
          <p:cNvSpPr/>
          <p:nvPr/>
        </p:nvSpPr>
        <p:spPr>
          <a:xfrm rot="4243855">
            <a:off x="4111609" y="2997961"/>
            <a:ext cx="304800" cy="1593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51905820"/>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Toe bearing (end bearing) for piles in cohes</a:t>
            </a:r>
            <a:r>
              <a:rPr lang="en-US" b="1" dirty="0" err="1" smtClean="0">
                <a:solidFill>
                  <a:schemeClr val="tx1"/>
                </a:solidFill>
                <a:latin typeface="Arial" pitchFamily="34" charset="0"/>
                <a:cs typeface="Arial" pitchFamily="34" charset="0"/>
              </a:rPr>
              <a:t>ive</a:t>
            </a:r>
            <a:r>
              <a:rPr lang="tr-TR" b="1" dirty="0" smtClean="0">
                <a:solidFill>
                  <a:schemeClr val="tx1"/>
                </a:solidFill>
                <a:latin typeface="Arial" pitchFamily="34" charset="0"/>
                <a:cs typeface="Arial" pitchFamily="34" charset="0"/>
              </a:rPr>
              <a:t> soils (</a:t>
            </a:r>
            <a:r>
              <a:rPr lang="en-US" b="1" dirty="0" smtClean="0">
                <a:solidFill>
                  <a:schemeClr val="tx1"/>
                </a:solidFill>
                <a:latin typeface="Arial" pitchFamily="34" charset="0"/>
                <a:cs typeface="Arial" pitchFamily="34" charset="0"/>
              </a:rPr>
              <a:t>clays)</a:t>
            </a:r>
            <a:endParaRPr lang="tr-TR" b="1"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remember that clayey soils have low hydraulic conductivity, hence we assume that </a:t>
            </a:r>
            <a:r>
              <a:rPr lang="en-US" sz="2200" dirty="0" err="1" smtClean="0">
                <a:solidFill>
                  <a:schemeClr val="tx1"/>
                </a:solidFill>
              </a:rPr>
              <a:t>undrained</a:t>
            </a:r>
            <a:r>
              <a:rPr lang="en-US" sz="2200" dirty="0" smtClean="0">
                <a:solidFill>
                  <a:schemeClr val="tx1"/>
                </a:solidFill>
              </a:rPr>
              <a:t> conditions prevail in clayey soils.</a:t>
            </a:r>
          </a:p>
          <a:p>
            <a:pPr algn="just">
              <a:buFont typeface="Courier New" pitchFamily="49" charset="0"/>
              <a:buChar char="o"/>
            </a:pPr>
            <a:endParaRPr lang="en-US" sz="300" dirty="0" smtClean="0">
              <a:solidFill>
                <a:schemeClr val="tx1"/>
              </a:solidFill>
            </a:endParaRPr>
          </a:p>
          <a:p>
            <a:pPr algn="just">
              <a:buFont typeface="Courier New" pitchFamily="49" charset="0"/>
              <a:buChar char="o"/>
            </a:pPr>
            <a:r>
              <a:rPr lang="en-US" sz="2200" dirty="0" smtClean="0">
                <a:solidFill>
                  <a:schemeClr val="tx1"/>
                </a:solidFill>
              </a:rPr>
              <a:t> we use the following equation for piles in clayey soils (when D/B&gt;3 and S</a:t>
            </a:r>
            <a:r>
              <a:rPr lang="en-US" sz="2200" baseline="-25000" dirty="0" smtClean="0">
                <a:solidFill>
                  <a:schemeClr val="tx1"/>
                </a:solidFill>
              </a:rPr>
              <a:t>u</a:t>
            </a:r>
            <a:r>
              <a:rPr lang="en-US" sz="2200" dirty="0" smtClean="0">
                <a:solidFill>
                  <a:schemeClr val="tx1"/>
                </a:solidFill>
              </a:rPr>
              <a:t>≤250kPa). </a:t>
            </a: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3505200" y="3200400"/>
            <a:ext cx="1333500" cy="54961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143000" y="3859107"/>
            <a:ext cx="6991350" cy="2236893"/>
          </a:xfrm>
          <a:prstGeom prst="rect">
            <a:avLst/>
          </a:prstGeom>
          <a:noFill/>
          <a:ln w="9525">
            <a:noFill/>
            <a:miter lim="800000"/>
            <a:headEnd/>
            <a:tailEnd/>
          </a:ln>
        </p:spPr>
      </p:pic>
    </p:spTree>
    <p:extLst>
      <p:ext uri="{BB962C8B-B14F-4D97-AF65-F5344CB8AC3E}">
        <p14:creationId xmlns:p14="http://schemas.microsoft.com/office/powerpoint/2010/main" val="143914733"/>
      </p:ext>
    </p:extLst>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a:t>
            </a:r>
            <a:r>
              <a:rPr lang="en-US" b="1" dirty="0" err="1" smtClean="0">
                <a:solidFill>
                  <a:schemeClr val="tx1"/>
                </a:solidFill>
                <a:latin typeface="Arial" pitchFamily="34" charset="0"/>
                <a:cs typeface="Arial" pitchFamily="34" charset="0"/>
              </a:rPr>
              <a:t>cohesionless</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soils (</a:t>
            </a:r>
            <a:r>
              <a:rPr lang="en-US" b="1" dirty="0" smtClean="0">
                <a:solidFill>
                  <a:schemeClr val="tx1"/>
                </a:solidFill>
                <a:latin typeface="Arial" pitchFamily="34" charset="0"/>
                <a:cs typeface="Arial" pitchFamily="34" charset="0"/>
              </a:rPr>
              <a:t>sands)</a:t>
            </a:r>
            <a:endParaRPr lang="tr-TR" b="1"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estimating side friction is based on principle of simple sliding friction model.</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en-US" sz="2200" dirty="0" smtClean="0">
                <a:solidFill>
                  <a:schemeClr val="tx1"/>
                </a:solidFill>
              </a:rPr>
              <a:t> from lab tests, internal friction of sands (</a:t>
            </a:r>
            <a:r>
              <a:rPr lang="en-US" sz="2200" dirty="0" smtClean="0">
                <a:solidFill>
                  <a:schemeClr val="tx1"/>
                </a:solidFill>
                <a:latin typeface="Symbol" pitchFamily="18" charset="2"/>
              </a:rPr>
              <a:t>f</a:t>
            </a:r>
            <a:r>
              <a:rPr lang="en-US" sz="2200" dirty="0" smtClean="0">
                <a:solidFill>
                  <a:schemeClr val="tx1"/>
                </a:solidFill>
              </a:rPr>
              <a:t>') is determined, from which </a:t>
            </a:r>
            <a:r>
              <a:rPr lang="en-US" sz="2200" dirty="0" err="1" smtClean="0">
                <a:solidFill>
                  <a:schemeClr val="tx1"/>
                </a:solidFill>
                <a:latin typeface="Symbol" pitchFamily="18" charset="2"/>
              </a:rPr>
              <a:t>f</a:t>
            </a:r>
            <a:r>
              <a:rPr lang="en-US" sz="2200" dirty="0" err="1" smtClean="0">
                <a:solidFill>
                  <a:schemeClr val="tx1"/>
                </a:solidFill>
              </a:rPr>
              <a:t>'</a:t>
            </a:r>
            <a:r>
              <a:rPr lang="en-US" sz="2200" baseline="-25000" dirty="0" err="1" smtClean="0">
                <a:solidFill>
                  <a:schemeClr val="tx1"/>
                </a:solidFill>
              </a:rPr>
              <a:t>f</a:t>
            </a:r>
            <a:r>
              <a:rPr lang="en-US" sz="2200" dirty="0" smtClean="0">
                <a:solidFill>
                  <a:schemeClr val="tx1"/>
                </a:solidFill>
              </a:rPr>
              <a:t> could be obtained by correlations.</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1" name="Picture 3"/>
          <p:cNvPicPr>
            <a:picLocks noChangeAspect="1" noChangeArrowheads="1"/>
          </p:cNvPicPr>
          <p:nvPr/>
        </p:nvPicPr>
        <p:blipFill>
          <a:blip r:embed="rId3" cstate="print"/>
          <a:srcRect/>
          <a:stretch>
            <a:fillRect/>
          </a:stretch>
        </p:blipFill>
        <p:spPr bwMode="auto">
          <a:xfrm>
            <a:off x="685800" y="2743200"/>
            <a:ext cx="6972300" cy="149045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2209800" y="1981200"/>
            <a:ext cx="1743075" cy="5429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029200" y="1905000"/>
            <a:ext cx="1890713" cy="1026614"/>
          </a:xfrm>
          <a:prstGeom prst="rect">
            <a:avLst/>
          </a:prstGeom>
          <a:noFill/>
          <a:ln w="9525">
            <a:noFill/>
            <a:miter lim="800000"/>
            <a:headEnd/>
            <a:tailEnd/>
          </a:ln>
        </p:spPr>
      </p:pic>
    </p:spTree>
    <p:extLst>
      <p:ext uri="{BB962C8B-B14F-4D97-AF65-F5344CB8AC3E}">
        <p14:creationId xmlns:p14="http://schemas.microsoft.com/office/powerpoint/2010/main" val="1483364544"/>
      </p:ext>
    </p:extLst>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a:t>
            </a:r>
            <a:r>
              <a:rPr lang="en-US" b="1" dirty="0" err="1" smtClean="0">
                <a:solidFill>
                  <a:schemeClr val="tx1"/>
                </a:solidFill>
                <a:latin typeface="Arial" pitchFamily="34" charset="0"/>
                <a:cs typeface="Arial" pitchFamily="34" charset="0"/>
              </a:rPr>
              <a:t>cohesionless</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soils (</a:t>
            </a:r>
            <a:r>
              <a:rPr lang="en-US" b="1" dirty="0" smtClean="0">
                <a:solidFill>
                  <a:schemeClr val="tx1"/>
                </a:solidFill>
                <a:latin typeface="Arial" pitchFamily="34" charset="0"/>
                <a:cs typeface="Arial" pitchFamily="34" charset="0"/>
              </a:rPr>
              <a:t>sands)</a:t>
            </a:r>
            <a:endParaRPr lang="tr-TR" b="1"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from lab tests, internal friction of sands (</a:t>
            </a:r>
            <a:r>
              <a:rPr lang="en-US" sz="2200" dirty="0" smtClean="0">
                <a:solidFill>
                  <a:schemeClr val="tx1"/>
                </a:solidFill>
                <a:latin typeface="Symbol" pitchFamily="18" charset="2"/>
              </a:rPr>
              <a:t>f</a:t>
            </a:r>
            <a:r>
              <a:rPr lang="en-US" sz="2200" dirty="0" smtClean="0">
                <a:solidFill>
                  <a:schemeClr val="tx1"/>
                </a:solidFill>
              </a:rPr>
              <a:t>') is determined, from which </a:t>
            </a:r>
            <a:r>
              <a:rPr lang="en-US" sz="2200" dirty="0" err="1" smtClean="0">
                <a:solidFill>
                  <a:schemeClr val="tx1"/>
                </a:solidFill>
                <a:latin typeface="Symbol" pitchFamily="18" charset="2"/>
              </a:rPr>
              <a:t>f</a:t>
            </a:r>
            <a:r>
              <a:rPr lang="en-US" sz="2200" dirty="0" err="1" smtClean="0">
                <a:solidFill>
                  <a:schemeClr val="tx1"/>
                </a:solidFill>
              </a:rPr>
              <a:t>'</a:t>
            </a:r>
            <a:r>
              <a:rPr lang="en-US" sz="2200" baseline="-25000" dirty="0" err="1" smtClean="0">
                <a:solidFill>
                  <a:schemeClr val="tx1"/>
                </a:solidFill>
              </a:rPr>
              <a:t>f</a:t>
            </a:r>
            <a:r>
              <a:rPr lang="en-US" sz="2200" dirty="0" smtClean="0">
                <a:solidFill>
                  <a:schemeClr val="tx1"/>
                </a:solidFill>
              </a:rPr>
              <a:t> could be obtained by correlations.</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3" name="Picture 5"/>
          <p:cNvPicPr>
            <a:picLocks noChangeAspect="1" noChangeArrowheads="1"/>
          </p:cNvPicPr>
          <p:nvPr/>
        </p:nvPicPr>
        <p:blipFill>
          <a:blip r:embed="rId3" cstate="print"/>
          <a:srcRect/>
          <a:stretch>
            <a:fillRect/>
          </a:stretch>
        </p:blipFill>
        <p:spPr bwMode="auto">
          <a:xfrm>
            <a:off x="1828800" y="2057400"/>
            <a:ext cx="5341470" cy="4191000"/>
          </a:xfrm>
          <a:prstGeom prst="rect">
            <a:avLst/>
          </a:prstGeom>
          <a:noFill/>
          <a:ln w="9525">
            <a:noFill/>
            <a:miter lim="800000"/>
            <a:headEnd/>
            <a:tailEnd/>
          </a:ln>
        </p:spPr>
      </p:pic>
    </p:spTree>
    <p:extLst>
      <p:ext uri="{BB962C8B-B14F-4D97-AF65-F5344CB8AC3E}">
        <p14:creationId xmlns:p14="http://schemas.microsoft.com/office/powerpoint/2010/main" val="1857191112"/>
      </p:ext>
    </p:extLst>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a:t>
            </a:r>
            <a:r>
              <a:rPr lang="en-US" b="1" dirty="0" err="1" smtClean="0">
                <a:solidFill>
                  <a:schemeClr val="tx1"/>
                </a:solidFill>
                <a:latin typeface="Arial" pitchFamily="34" charset="0"/>
                <a:cs typeface="Arial" pitchFamily="34" charset="0"/>
              </a:rPr>
              <a:t>cohesionless</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soils (</a:t>
            </a:r>
            <a:r>
              <a:rPr lang="en-US" b="1" dirty="0" smtClean="0">
                <a:solidFill>
                  <a:schemeClr val="tx1"/>
                </a:solidFill>
                <a:latin typeface="Arial" pitchFamily="34" charset="0"/>
                <a:cs typeface="Arial" pitchFamily="34" charset="0"/>
              </a:rPr>
              <a:t>sands)</a:t>
            </a:r>
            <a:endParaRPr lang="tr-TR" b="1" dirty="0" smtClean="0">
              <a:solidFill>
                <a:schemeClr val="tx1"/>
              </a:solidFill>
              <a:latin typeface="Arial" pitchFamily="34" charset="0"/>
              <a:cs typeface="Arial" pitchFamily="34" charset="0"/>
            </a:endParaRPr>
          </a:p>
          <a:p>
            <a:endParaRPr lang="tr-TR" b="1"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remember the coefficient of lateral earth pressure (K) from CE441 Foundation Engineering.</a:t>
            </a:r>
          </a:p>
          <a:p>
            <a:pPr algn="just">
              <a:buFont typeface="Courier New" pitchFamily="49" charset="0"/>
              <a:buChar char="o"/>
            </a:pPr>
            <a:endParaRPr lang="en-US" sz="700" dirty="0" smtClean="0">
              <a:solidFill>
                <a:schemeClr val="tx1"/>
              </a:solidFill>
            </a:endParaRPr>
          </a:p>
          <a:p>
            <a:pPr algn="just">
              <a:buFont typeface="Courier New" pitchFamily="49" charset="0"/>
              <a:buChar char="o"/>
            </a:pPr>
            <a:r>
              <a:rPr lang="en-US" sz="2200" dirty="0" smtClean="0">
                <a:solidFill>
                  <a:schemeClr val="tx1"/>
                </a:solidFill>
              </a:rPr>
              <a:t> it is the ratio of horizontal stress to the vertical stress:</a:t>
            </a:r>
          </a:p>
          <a:p>
            <a:pPr algn="just">
              <a:buFont typeface="Courier New" pitchFamily="49" charset="0"/>
              <a:buChar char="o"/>
            </a:pPr>
            <a:endParaRPr lang="en-US" sz="700" dirty="0" smtClean="0">
              <a:solidFill>
                <a:schemeClr val="tx1"/>
              </a:solidFill>
            </a:endParaRPr>
          </a:p>
          <a:p>
            <a:pPr algn="just">
              <a:buFont typeface="Courier New" pitchFamily="49" charset="0"/>
              <a:buChar char="o"/>
            </a:pPr>
            <a:r>
              <a:rPr lang="en-US" sz="2200" dirty="0" smtClean="0">
                <a:solidFill>
                  <a:schemeClr val="tx1"/>
                </a:solidFill>
              </a:rPr>
              <a:t> remember that construction of deep foundations changes the stress conditions in the vicinity of the foundations. Therefore, K before construction is different than the K after the construction.</a:t>
            </a:r>
          </a:p>
          <a:p>
            <a:pPr algn="just">
              <a:buFont typeface="Courier New" pitchFamily="49" charset="0"/>
              <a:buChar char="o"/>
            </a:pPr>
            <a:endParaRPr lang="en-US" sz="700" dirty="0" smtClean="0">
              <a:solidFill>
                <a:schemeClr val="tx1"/>
              </a:solidFill>
            </a:endParaRPr>
          </a:p>
          <a:p>
            <a:pPr algn="just">
              <a:buFont typeface="Courier New" pitchFamily="49" charset="0"/>
              <a:buChar char="o"/>
            </a:pPr>
            <a:r>
              <a:rPr lang="en-US" sz="2200" dirty="0" smtClean="0">
                <a:solidFill>
                  <a:schemeClr val="tx1"/>
                </a:solidFill>
              </a:rPr>
              <a:t> pile driving causes compression of the surrounding soils, while drilled shaft construction might cause stress relaxation.</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6324600" y="2438400"/>
            <a:ext cx="990600" cy="711200"/>
          </a:xfrm>
          <a:prstGeom prst="rect">
            <a:avLst/>
          </a:prstGeom>
          <a:noFill/>
          <a:ln w="9525">
            <a:noFill/>
            <a:miter lim="800000"/>
            <a:headEnd/>
            <a:tailEnd/>
          </a:ln>
        </p:spPr>
      </p:pic>
    </p:spTree>
    <p:extLst>
      <p:ext uri="{BB962C8B-B14F-4D97-AF65-F5344CB8AC3E}">
        <p14:creationId xmlns:p14="http://schemas.microsoft.com/office/powerpoint/2010/main" val="3280312803"/>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a:t>
            </a:r>
            <a:r>
              <a:rPr lang="en-US" b="1" dirty="0" err="1" smtClean="0">
                <a:solidFill>
                  <a:schemeClr val="tx1"/>
                </a:solidFill>
                <a:latin typeface="Arial" pitchFamily="34" charset="0"/>
                <a:cs typeface="Arial" pitchFamily="34" charset="0"/>
              </a:rPr>
              <a:t>cohesionless</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soils (</a:t>
            </a:r>
            <a:r>
              <a:rPr lang="en-US" b="1" dirty="0" smtClean="0">
                <a:solidFill>
                  <a:schemeClr val="tx1"/>
                </a:solidFill>
                <a:latin typeface="Arial" pitchFamily="34" charset="0"/>
                <a:cs typeface="Arial" pitchFamily="34" charset="0"/>
              </a:rPr>
              <a:t>sands)</a:t>
            </a:r>
            <a:endParaRPr lang="tr-TR" b="1" dirty="0" smtClean="0">
              <a:solidFill>
                <a:schemeClr val="tx1"/>
              </a:solidFill>
              <a:latin typeface="Arial" pitchFamily="34" charset="0"/>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700" dirty="0" smtClean="0">
              <a:solidFill>
                <a:schemeClr val="tx1"/>
              </a:solidFill>
            </a:endParaRPr>
          </a:p>
          <a:p>
            <a:pPr algn="just">
              <a:buFont typeface="Courier New" pitchFamily="49" charset="0"/>
              <a:buChar char="o"/>
            </a:pPr>
            <a:r>
              <a:rPr lang="en-US" sz="2200" dirty="0" smtClean="0">
                <a:solidFill>
                  <a:schemeClr val="tx1"/>
                </a:solidFill>
              </a:rPr>
              <a:t> K before construction is different than the K after the construction.</a:t>
            </a: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09600" y="2438400"/>
            <a:ext cx="7546529" cy="3810000"/>
          </a:xfrm>
          <a:prstGeom prst="rect">
            <a:avLst/>
          </a:prstGeom>
          <a:noFill/>
          <a:ln w="9525">
            <a:noFill/>
            <a:miter lim="800000"/>
            <a:headEnd/>
            <a:tailEnd/>
          </a:ln>
        </p:spPr>
      </p:pic>
    </p:spTree>
    <p:extLst>
      <p:ext uri="{BB962C8B-B14F-4D97-AF65-F5344CB8AC3E}">
        <p14:creationId xmlns:p14="http://schemas.microsoft.com/office/powerpoint/2010/main" val="627619727"/>
      </p:ext>
    </p:extLst>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
            <a:ext cx="8229600" cy="64008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a:t>
            </a:r>
            <a:r>
              <a:rPr lang="en-US" b="1" dirty="0" err="1" smtClean="0">
                <a:solidFill>
                  <a:schemeClr val="tx1"/>
                </a:solidFill>
                <a:latin typeface="Arial" pitchFamily="34" charset="0"/>
                <a:cs typeface="Arial" pitchFamily="34" charset="0"/>
              </a:rPr>
              <a:t>cohesionless</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soils (</a:t>
            </a:r>
            <a:r>
              <a:rPr lang="en-US" b="1" dirty="0" smtClean="0">
                <a:solidFill>
                  <a:schemeClr val="tx1"/>
                </a:solidFill>
                <a:latin typeface="Arial" pitchFamily="34" charset="0"/>
                <a:cs typeface="Arial" pitchFamily="34" charset="0"/>
              </a:rPr>
              <a:t>sands)</a:t>
            </a:r>
            <a:r>
              <a:rPr lang="tr-TR" b="1" dirty="0" smtClean="0">
                <a:solidFill>
                  <a:schemeClr val="tx1"/>
                </a:solidFill>
                <a:latin typeface="Arial" pitchFamily="34" charset="0"/>
                <a:cs typeface="Arial" pitchFamily="34" charset="0"/>
              </a:rPr>
              <a:t>: “General Method”</a:t>
            </a: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using the following equations that we have seen before, </a:t>
            </a:r>
          </a:p>
          <a:p>
            <a:pPr algn="just">
              <a:buFont typeface="Courier New" pitchFamily="49" charset="0"/>
              <a:buChar char="o"/>
            </a:pPr>
            <a:endParaRPr lang="tr-TR" sz="22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r>
              <a:rPr lang="tr-TR" sz="2200" dirty="0" smtClean="0">
                <a:solidFill>
                  <a:schemeClr val="tx1"/>
                </a:solidFill>
              </a:rPr>
              <a:t> we obtain the following equation: (</a:t>
            </a:r>
            <a:r>
              <a:rPr lang="tr-TR" sz="2200" dirty="0" smtClean="0">
                <a:solidFill>
                  <a:schemeClr val="tx1"/>
                </a:solidFill>
                <a:latin typeface="Symbol" pitchFamily="18" charset="2"/>
              </a:rPr>
              <a:t>s</a:t>
            </a:r>
            <a:r>
              <a:rPr lang="tr-TR" sz="2200" dirty="0" smtClean="0">
                <a:solidFill>
                  <a:schemeClr val="tx1"/>
                </a:solidFill>
              </a:rPr>
              <a:t>'</a:t>
            </a:r>
            <a:r>
              <a:rPr lang="tr-TR" sz="2200" baseline="-25000" dirty="0" smtClean="0">
                <a:solidFill>
                  <a:schemeClr val="tx1"/>
                </a:solidFill>
              </a:rPr>
              <a:t>z</a:t>
            </a:r>
            <a:r>
              <a:rPr lang="tr-TR" sz="2200" dirty="0" smtClean="0">
                <a:solidFill>
                  <a:schemeClr val="tx1"/>
                </a:solidFill>
              </a:rPr>
              <a:t> is the vertical effective stress at the midlayer).</a:t>
            </a:r>
          </a:p>
          <a:p>
            <a:pPr algn="just"/>
            <a:r>
              <a:rPr lang="tr-TR" sz="2200" dirty="0" smtClean="0">
                <a:solidFill>
                  <a:schemeClr val="tx1"/>
                </a:solidFill>
              </a:rPr>
              <a:t>	</a:t>
            </a:r>
            <a:r>
              <a:rPr lang="tr-TR" sz="2200" b="1" dirty="0" smtClean="0">
                <a:solidFill>
                  <a:schemeClr val="tx1"/>
                </a:solidFill>
              </a:rPr>
              <a:t>f</a:t>
            </a:r>
            <a:r>
              <a:rPr lang="tr-TR" sz="2200" b="1" baseline="-25000" dirty="0" smtClean="0">
                <a:solidFill>
                  <a:schemeClr val="tx1"/>
                </a:solidFill>
              </a:rPr>
              <a:t>s</a:t>
            </a:r>
            <a:r>
              <a:rPr lang="tr-TR" sz="2200" b="1" dirty="0" smtClean="0">
                <a:solidFill>
                  <a:schemeClr val="tx1"/>
                </a:solidFill>
              </a:rPr>
              <a:t>= </a:t>
            </a:r>
            <a:r>
              <a:rPr lang="tr-TR" sz="2200" b="1" dirty="0" smtClean="0">
                <a:solidFill>
                  <a:schemeClr val="tx1"/>
                </a:solidFill>
                <a:latin typeface="Symbol" pitchFamily="18" charset="2"/>
              </a:rPr>
              <a:t>s</a:t>
            </a:r>
            <a:r>
              <a:rPr lang="tr-TR" sz="2200" b="1" dirty="0" smtClean="0">
                <a:solidFill>
                  <a:schemeClr val="tx1"/>
                </a:solidFill>
              </a:rPr>
              <a:t>'</a:t>
            </a:r>
            <a:r>
              <a:rPr lang="tr-TR" sz="2200" b="1" baseline="-25000" dirty="0" smtClean="0">
                <a:solidFill>
                  <a:schemeClr val="tx1"/>
                </a:solidFill>
              </a:rPr>
              <a:t>z</a:t>
            </a:r>
            <a:r>
              <a:rPr lang="tr-TR" sz="2200" b="1" dirty="0" smtClean="0">
                <a:solidFill>
                  <a:schemeClr val="tx1"/>
                </a:solidFill>
              </a:rPr>
              <a:t> .K</a:t>
            </a:r>
            <a:r>
              <a:rPr lang="tr-TR" sz="2200" b="1" baseline="-25000" dirty="0" smtClean="0">
                <a:solidFill>
                  <a:schemeClr val="tx1"/>
                </a:solidFill>
              </a:rPr>
              <a:t>o</a:t>
            </a:r>
            <a:r>
              <a:rPr lang="tr-TR" sz="2200" b="1" dirty="0" smtClean="0">
                <a:solidFill>
                  <a:schemeClr val="tx1"/>
                </a:solidFill>
              </a:rPr>
              <a:t> .(K/K</a:t>
            </a:r>
            <a:r>
              <a:rPr lang="tr-TR" sz="2200" b="1" baseline="-25000" dirty="0" smtClean="0">
                <a:solidFill>
                  <a:schemeClr val="tx1"/>
                </a:solidFill>
              </a:rPr>
              <a:t>o</a:t>
            </a:r>
            <a:r>
              <a:rPr lang="tr-TR" sz="2200" b="1" dirty="0" smtClean="0">
                <a:solidFill>
                  <a:schemeClr val="tx1"/>
                </a:solidFill>
              </a:rPr>
              <a:t>). tan[</a:t>
            </a:r>
            <a:r>
              <a:rPr lang="tr-TR" sz="2200" b="1" dirty="0" smtClean="0">
                <a:solidFill>
                  <a:schemeClr val="tx1"/>
                </a:solidFill>
                <a:latin typeface="Symbol" pitchFamily="18" charset="2"/>
              </a:rPr>
              <a:t>f</a:t>
            </a:r>
            <a:r>
              <a:rPr lang="tr-TR" sz="2200" b="1" dirty="0" smtClean="0">
                <a:solidFill>
                  <a:schemeClr val="tx1"/>
                </a:solidFill>
              </a:rPr>
              <a:t>'.(</a:t>
            </a:r>
            <a:r>
              <a:rPr lang="tr-TR" sz="2200" b="1" dirty="0" smtClean="0">
                <a:solidFill>
                  <a:schemeClr val="tx1"/>
                </a:solidFill>
                <a:latin typeface="Symbol" pitchFamily="18" charset="2"/>
              </a:rPr>
              <a:t>f</a:t>
            </a:r>
            <a:r>
              <a:rPr lang="tr-TR" sz="2200" b="1" baseline="-25000" dirty="0" smtClean="0">
                <a:solidFill>
                  <a:schemeClr val="tx1"/>
                </a:solidFill>
              </a:rPr>
              <a:t>f</a:t>
            </a:r>
            <a:r>
              <a:rPr lang="tr-TR" sz="2200" b="1" dirty="0" smtClean="0">
                <a:solidFill>
                  <a:schemeClr val="tx1"/>
                </a:solidFill>
              </a:rPr>
              <a:t> /</a:t>
            </a:r>
            <a:r>
              <a:rPr lang="tr-TR" sz="2200" b="1" dirty="0" smtClean="0">
                <a:solidFill>
                  <a:schemeClr val="tx1"/>
                </a:solidFill>
                <a:latin typeface="Symbol" pitchFamily="18" charset="2"/>
              </a:rPr>
              <a:t>f</a:t>
            </a:r>
            <a:r>
              <a:rPr lang="tr-TR" sz="2200" b="1" dirty="0" smtClean="0">
                <a:solidFill>
                  <a:schemeClr val="tx1"/>
                </a:solidFill>
              </a:rPr>
              <a:t>')]</a:t>
            </a:r>
          </a:p>
          <a:p>
            <a:pPr algn="just"/>
            <a:endParaRPr lang="tr-TR" sz="1000" dirty="0" smtClean="0">
              <a:solidFill>
                <a:schemeClr val="tx1"/>
              </a:solidFill>
            </a:endParaRPr>
          </a:p>
          <a:p>
            <a:pPr algn="just">
              <a:buFont typeface="Courier New" pitchFamily="49" charset="0"/>
              <a:buChar char="o"/>
            </a:pPr>
            <a:r>
              <a:rPr lang="tr-TR" sz="2200" dirty="0" smtClean="0">
                <a:solidFill>
                  <a:schemeClr val="tx1"/>
                </a:solidFill>
              </a:rPr>
              <a:t> note that Eqn. 14.21 in your book is incorrect.</a:t>
            </a:r>
          </a:p>
          <a:p>
            <a:pPr algn="just">
              <a:buFont typeface="Courier New" pitchFamily="49" charset="0"/>
              <a:buChar char="o"/>
            </a:pPr>
            <a:endParaRPr lang="tr-TR" sz="1000" dirty="0" smtClean="0">
              <a:solidFill>
                <a:schemeClr val="tx1"/>
              </a:solidFill>
            </a:endParaRPr>
          </a:p>
          <a:p>
            <a:pPr algn="just">
              <a:buFont typeface="Courier New" pitchFamily="49" charset="0"/>
              <a:buChar char="o"/>
            </a:pPr>
            <a:r>
              <a:rPr lang="tr-TR" sz="2200" dirty="0" smtClean="0">
                <a:solidFill>
                  <a:schemeClr val="tx1"/>
                </a:solidFill>
              </a:rPr>
              <a:t> remember from CE 441: Foundation Engineering that Ko can be obtained by the following formula:</a:t>
            </a: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p>
          <a:p>
            <a:pPr algn="just"/>
            <a:endParaRPr lang="tr-TR"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4" name="Picture 2"/>
          <p:cNvPicPr>
            <a:picLocks noChangeAspect="1" noChangeArrowheads="1"/>
          </p:cNvPicPr>
          <p:nvPr/>
        </p:nvPicPr>
        <p:blipFill>
          <a:blip r:embed="rId3" cstate="print"/>
          <a:srcRect/>
          <a:stretch>
            <a:fillRect/>
          </a:stretch>
        </p:blipFill>
        <p:spPr bwMode="auto">
          <a:xfrm>
            <a:off x="762000" y="1905000"/>
            <a:ext cx="1743075" cy="5429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2971800" y="1828800"/>
            <a:ext cx="990600" cy="7112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533400" y="5562600"/>
            <a:ext cx="3009900" cy="536601"/>
          </a:xfrm>
          <a:prstGeom prst="rect">
            <a:avLst/>
          </a:prstGeom>
          <a:noFill/>
          <a:ln w="9525">
            <a:noFill/>
            <a:miter lim="800000"/>
            <a:headEnd/>
            <a:tailEnd/>
          </a:ln>
        </p:spPr>
      </p:pic>
      <p:pic>
        <p:nvPicPr>
          <p:cNvPr id="7" name="Picture 3"/>
          <p:cNvPicPr>
            <a:picLocks noChangeAspect="1" noChangeArrowheads="1"/>
          </p:cNvPicPr>
          <p:nvPr/>
        </p:nvPicPr>
        <p:blipFill>
          <a:blip r:embed="rId6" cstate="print"/>
          <a:srcRect/>
          <a:stretch>
            <a:fillRect/>
          </a:stretch>
        </p:blipFill>
        <p:spPr bwMode="auto">
          <a:xfrm>
            <a:off x="3886200" y="5334000"/>
            <a:ext cx="4581525" cy="890541"/>
          </a:xfrm>
          <a:prstGeom prst="rect">
            <a:avLst/>
          </a:prstGeom>
          <a:noFill/>
          <a:ln w="9525">
            <a:noFill/>
            <a:miter lim="800000"/>
            <a:headEnd/>
            <a:tailEnd/>
          </a:ln>
        </p:spPr>
      </p:pic>
      <p:sp>
        <p:nvSpPr>
          <p:cNvPr id="8" name="Rectangle 7"/>
          <p:cNvSpPr/>
          <p:nvPr/>
        </p:nvSpPr>
        <p:spPr>
          <a:xfrm>
            <a:off x="1219200" y="3200400"/>
            <a:ext cx="4114800" cy="533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3712833824"/>
      </p:ext>
    </p:extLst>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Example 14.</a:t>
            </a:r>
            <a:r>
              <a:rPr lang="en-US" b="1" dirty="0" smtClean="0">
                <a:solidFill>
                  <a:schemeClr val="tx1"/>
                </a:solidFill>
                <a:latin typeface="Arial" pitchFamily="34" charset="0"/>
                <a:cs typeface="Arial" pitchFamily="34" charset="0"/>
              </a:rPr>
              <a:t>2</a:t>
            </a:r>
            <a:endParaRPr lang="tr-TR" b="1" dirty="0" smtClean="0">
              <a:solidFill>
                <a:schemeClr val="tx1"/>
              </a:solidFill>
              <a:latin typeface="Arial" pitchFamily="34" charset="0"/>
              <a:cs typeface="Arial" pitchFamily="34" charset="0"/>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6" name="Subtitle 2"/>
          <p:cNvSpPr txBox="1">
            <a:spLocks/>
          </p:cNvSpPr>
          <p:nvPr/>
        </p:nvSpPr>
        <p:spPr>
          <a:xfrm>
            <a:off x="152400" y="1295400"/>
            <a:ext cx="4114800" cy="4114800"/>
          </a:xfrm>
          <a:prstGeom prst="rect">
            <a:avLst/>
          </a:prstGeom>
        </p:spPr>
        <p:txBody>
          <a:bodyPr>
            <a:noAutofit/>
          </a:bodyPr>
          <a:lstStyle/>
          <a:p>
            <a:pPr algn="ctr">
              <a:spcBef>
                <a:spcPts val="580"/>
              </a:spcBef>
              <a:buClr>
                <a:srgbClr val="D34817"/>
              </a:buClr>
              <a:buSzPct val="85000"/>
              <a:buFont typeface="Wingdings 2"/>
              <a:buNone/>
              <a:defRPr/>
            </a:pPr>
            <a:endParaRPr lang="tr-TR" sz="2200" b="1" i="1" dirty="0" smtClean="0">
              <a:solidFill>
                <a:prstClr val="black"/>
              </a:solidFill>
              <a:cs typeface="Arial" pitchFamily="34" charset="0"/>
            </a:endParaRPr>
          </a:p>
          <a:p>
            <a:pPr algn="just">
              <a:spcBef>
                <a:spcPts val="580"/>
              </a:spcBef>
              <a:buClr>
                <a:srgbClr val="D34817"/>
              </a:buClr>
              <a:buSzPct val="85000"/>
              <a:defRPr/>
            </a:pPr>
            <a:r>
              <a:rPr lang="tr-TR" sz="2200" dirty="0" smtClean="0">
                <a:solidFill>
                  <a:prstClr val="black"/>
                </a:solidFill>
              </a:rPr>
              <a:t>A 400mm square prestressed concrete pile is to be driven 16m into the soil profile shown in Figure 14.6. Compute the </a:t>
            </a:r>
            <a:r>
              <a:rPr lang="en-US" sz="2200" dirty="0" smtClean="0">
                <a:solidFill>
                  <a:prstClr val="black"/>
                </a:solidFill>
              </a:rPr>
              <a:t>allowable downward capacity of the pile using FS=2.75.</a:t>
            </a:r>
            <a:r>
              <a:rPr lang="tr-TR" sz="2200" dirty="0" smtClean="0">
                <a:solidFill>
                  <a:prstClr val="black"/>
                </a:solidFill>
              </a:rPr>
              <a:t> </a:t>
            </a:r>
          </a:p>
          <a:p>
            <a:pPr algn="just">
              <a:spcBef>
                <a:spcPts val="580"/>
              </a:spcBef>
              <a:buClr>
                <a:srgbClr val="D34817"/>
              </a:buClr>
              <a:buSzPct val="85000"/>
              <a:defRPr/>
            </a:pPr>
            <a:r>
              <a:rPr lang="tr-TR" sz="2200" dirty="0" smtClean="0">
                <a:solidFill>
                  <a:prstClr val="black"/>
                </a:solidFill>
              </a:rPr>
              <a:t>(note that we calculated the toe bearing in Example 14.1).</a:t>
            </a:r>
            <a:endParaRPr lang="en-US" sz="2200" dirty="0" smtClean="0">
              <a:solidFill>
                <a:prstClr val="black"/>
              </a:solidFill>
            </a:endParaRPr>
          </a:p>
          <a:p>
            <a:pPr algn="just">
              <a:spcBef>
                <a:spcPts val="580"/>
              </a:spcBef>
              <a:buClr>
                <a:srgbClr val="D34817"/>
              </a:buClr>
              <a:buSzPct val="85000"/>
              <a:buFont typeface="Wingdings 2"/>
              <a:buNone/>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Wingdings 2"/>
              <a:buNone/>
              <a:defRPr/>
            </a:pPr>
            <a:endParaRPr lang="tr-TR" sz="300" dirty="0" smtClean="0">
              <a:solidFill>
                <a:prstClr val="black"/>
              </a:solidFill>
            </a:endParaRPr>
          </a:p>
          <a:p>
            <a:pPr lvl="1" algn="just">
              <a:spcBef>
                <a:spcPts val="370"/>
              </a:spcBef>
              <a:buClr>
                <a:srgbClr val="9B2D1F"/>
              </a:buClr>
              <a:buSzPct val="85000"/>
              <a:buFont typeface="Wingdings 2"/>
              <a:buNone/>
              <a:defRPr/>
            </a:pPr>
            <a:endParaRPr lang="en-US" sz="2200" dirty="0" smtClean="0">
              <a:solidFill>
                <a:prstClr val="black"/>
              </a:solidFill>
            </a:endParaRPr>
          </a:p>
          <a:p>
            <a:pPr lvl="1" algn="just">
              <a:spcBef>
                <a:spcPts val="370"/>
              </a:spcBef>
              <a:buClr>
                <a:srgbClr val="9B2D1F"/>
              </a:buClr>
              <a:buSzPct val="85000"/>
              <a:buFont typeface="Wingdings 2"/>
              <a:buNone/>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Arial" pitchFamily="34" charset="0"/>
              <a:buChar char="•"/>
              <a:defRPr/>
            </a:pPr>
            <a:endParaRPr lang="en-US" sz="2200" dirty="0" smtClean="0">
              <a:solidFill>
                <a:prstClr val="black"/>
              </a:solidFill>
            </a:endParaRPr>
          </a:p>
          <a:p>
            <a:pPr algn="just">
              <a:spcBef>
                <a:spcPts val="580"/>
              </a:spcBef>
              <a:buClr>
                <a:srgbClr val="D34817"/>
              </a:buClr>
              <a:buSzPct val="85000"/>
              <a:buFont typeface="Wingdings 2"/>
              <a:buNone/>
              <a:defRPr/>
            </a:pPr>
            <a:endParaRPr lang="en-US" sz="2600" dirty="0" smtClean="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4724400" y="838200"/>
            <a:ext cx="3143250" cy="5105400"/>
          </a:xfrm>
          <a:prstGeom prst="rect">
            <a:avLst/>
          </a:prstGeom>
          <a:noFill/>
          <a:ln w="9525">
            <a:noFill/>
            <a:miter lim="800000"/>
            <a:headEnd/>
            <a:tailEnd/>
          </a:ln>
        </p:spPr>
      </p:pic>
      <p:sp>
        <p:nvSpPr>
          <p:cNvPr id="5" name="TextBox 4"/>
          <p:cNvSpPr txBox="1"/>
          <p:nvPr/>
        </p:nvSpPr>
        <p:spPr>
          <a:xfrm>
            <a:off x="4724400" y="3657600"/>
            <a:ext cx="685800" cy="369332"/>
          </a:xfrm>
          <a:prstGeom prst="rect">
            <a:avLst/>
          </a:prstGeom>
          <a:solidFill>
            <a:schemeClr val="bg1"/>
          </a:solidFill>
        </p:spPr>
        <p:txBody>
          <a:bodyPr wrap="square" rtlCol="0">
            <a:spAutoFit/>
          </a:bodyPr>
          <a:lstStyle/>
          <a:p>
            <a:r>
              <a:rPr lang="tr-TR" b="1" dirty="0" smtClean="0">
                <a:solidFill>
                  <a:prstClr val="black"/>
                </a:solidFill>
              </a:rPr>
              <a:t>13m</a:t>
            </a:r>
            <a:endParaRPr lang="tr-TR" b="1" dirty="0">
              <a:solidFill>
                <a:prstClr val="black"/>
              </a:solidFill>
            </a:endParaRPr>
          </a:p>
        </p:txBody>
      </p:sp>
    </p:spTree>
    <p:extLst>
      <p:ext uri="{BB962C8B-B14F-4D97-AF65-F5344CB8AC3E}">
        <p14:creationId xmlns:p14="http://schemas.microsoft.com/office/powerpoint/2010/main" val="1434368159"/>
      </p:ext>
    </p:extLst>
  </p:cSld>
  <p:clrMapOvr>
    <a:masterClrMapping/>
  </p:clrMapOvr>
  <p:transition>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Solution </a:t>
            </a:r>
            <a:r>
              <a:rPr lang="tr-TR" b="1" dirty="0" smtClean="0">
                <a:solidFill>
                  <a:schemeClr val="tx1"/>
                </a:solidFill>
                <a:latin typeface="Arial" pitchFamily="34" charset="0"/>
                <a:cs typeface="Arial" pitchFamily="34" charset="0"/>
              </a:rPr>
              <a:t>Example 14.</a:t>
            </a:r>
            <a:r>
              <a:rPr lang="en-US" b="1" dirty="0" smtClean="0">
                <a:solidFill>
                  <a:schemeClr val="tx1"/>
                </a:solidFill>
                <a:latin typeface="Arial" pitchFamily="34" charset="0"/>
                <a:cs typeface="Arial" pitchFamily="34" charset="0"/>
              </a:rPr>
              <a:t>2</a:t>
            </a:r>
            <a:endParaRPr lang="tr-TR" b="1" dirty="0" smtClean="0">
              <a:solidFill>
                <a:schemeClr val="tx1"/>
              </a:solidFill>
              <a:latin typeface="Arial" pitchFamily="34" charset="0"/>
              <a:cs typeface="Arial" pitchFamily="34" charset="0"/>
            </a:endParaRPr>
          </a:p>
          <a:p>
            <a:pPr algn="just"/>
            <a:endParaRPr lang="tr-TR" sz="200" dirty="0" smtClean="0">
              <a:solidFill>
                <a:schemeClr val="tx1"/>
              </a:solidFill>
            </a:endParaRPr>
          </a:p>
          <a:p>
            <a:pPr algn="just">
              <a:buFont typeface="Courier New" pitchFamily="49" charset="0"/>
              <a:buChar char="o"/>
            </a:pPr>
            <a:endParaRPr lang="en-US" sz="2200" b="1" dirty="0" smtClean="0">
              <a:solidFill>
                <a:schemeClr val="tx1"/>
              </a:solidFill>
            </a:endParaRPr>
          </a:p>
          <a:p>
            <a:pPr lvl="8" algn="just"/>
            <a:r>
              <a:rPr lang="en-US" sz="2200" dirty="0" err="1" smtClean="0"/>
              <a:t>Ko</a:t>
            </a:r>
            <a:r>
              <a:rPr lang="en-US" sz="2200" dirty="0" smtClean="0"/>
              <a:t>=(1-sin 36)=0.412</a:t>
            </a: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r>
              <a:rPr lang="en-US" sz="2200" b="1" dirty="0" smtClean="0">
                <a:solidFill>
                  <a:schemeClr val="tx1"/>
                </a:solidFill>
              </a:rPr>
              <a:t>  </a:t>
            </a:r>
            <a:r>
              <a:rPr lang="en-US" sz="2200" dirty="0" smtClean="0">
                <a:solidFill>
                  <a:schemeClr val="tx1"/>
                </a:solidFill>
              </a:rPr>
              <a:t>from table 14.4 choose (</a:t>
            </a:r>
            <a:r>
              <a:rPr lang="tr-TR" sz="2200" dirty="0" smtClean="0">
                <a:solidFill>
                  <a:schemeClr val="tx1"/>
                </a:solidFill>
                <a:latin typeface="Symbol" pitchFamily="18" charset="2"/>
              </a:rPr>
              <a:t>f</a:t>
            </a:r>
            <a:r>
              <a:rPr lang="tr-TR" sz="2200" dirty="0" smtClean="0">
                <a:solidFill>
                  <a:schemeClr val="tx1"/>
                </a:solidFill>
              </a:rPr>
              <a:t>'</a:t>
            </a:r>
            <a:r>
              <a:rPr lang="tr-TR" sz="2200" baseline="-25000" dirty="0" smtClean="0">
                <a:solidFill>
                  <a:schemeClr val="tx1"/>
                </a:solidFill>
              </a:rPr>
              <a:t>f</a:t>
            </a:r>
            <a:r>
              <a:rPr lang="tr-TR" sz="2200" dirty="0" smtClean="0">
                <a:solidFill>
                  <a:schemeClr val="tx1"/>
                </a:solidFill>
              </a:rPr>
              <a:t> /</a:t>
            </a:r>
            <a:r>
              <a:rPr lang="tr-TR" sz="2200" dirty="0" smtClean="0">
                <a:solidFill>
                  <a:schemeClr val="tx1"/>
                </a:solidFill>
                <a:latin typeface="Symbol" pitchFamily="18" charset="2"/>
              </a:rPr>
              <a:t>f</a:t>
            </a:r>
            <a:r>
              <a:rPr lang="tr-TR" sz="2200" dirty="0" smtClean="0">
                <a:solidFill>
                  <a:schemeClr val="tx1"/>
                </a:solidFill>
              </a:rPr>
              <a:t>'</a:t>
            </a:r>
            <a:r>
              <a:rPr lang="en-US" sz="2200" dirty="0" smtClean="0">
                <a:solidFill>
                  <a:schemeClr val="tx1"/>
                </a:solidFill>
              </a:rPr>
              <a:t>)=0.9 ; table 14.5 choose </a:t>
            </a:r>
            <a:r>
              <a:rPr lang="tr-TR" sz="2200" dirty="0" smtClean="0">
                <a:solidFill>
                  <a:schemeClr val="tx1"/>
                </a:solidFill>
              </a:rPr>
              <a:t>K/K</a:t>
            </a:r>
            <a:r>
              <a:rPr lang="tr-TR" sz="2200" baseline="-25000" dirty="0" smtClean="0">
                <a:solidFill>
                  <a:schemeClr val="tx1"/>
                </a:solidFill>
              </a:rPr>
              <a:t>o</a:t>
            </a:r>
            <a:r>
              <a:rPr lang="en-US" sz="2200" dirty="0" smtClean="0">
                <a:solidFill>
                  <a:schemeClr val="tx1"/>
                </a:solidFill>
              </a:rPr>
              <a:t> = 1</a:t>
            </a: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tr-TR" sz="2200" dirty="0" smtClean="0"/>
          </a:p>
          <a:p>
            <a:pPr algn="just">
              <a:buFont typeface="Courier New" pitchFamily="49" charset="0"/>
              <a:buChar char="o"/>
            </a:pPr>
            <a:endParaRPr lang="tr-TR" sz="2200" dirty="0" smtClean="0"/>
          </a:p>
          <a:p>
            <a:pPr lvl="7" algn="just"/>
            <a:r>
              <a:rPr lang="tr-TR" sz="2200" dirty="0" smtClean="0"/>
              <a:t>Pa=(1990kN+620.5kN)/2.75= </a:t>
            </a:r>
            <a:r>
              <a:rPr lang="tr-TR" sz="2200" b="1" dirty="0" smtClean="0"/>
              <a:t>949.3kN</a:t>
            </a:r>
            <a:r>
              <a:rPr lang="tr-TR" sz="2200" dirty="0" smtClean="0"/>
              <a:t> </a:t>
            </a: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5" name="Picture 2"/>
          <p:cNvPicPr>
            <a:picLocks noChangeAspect="1" noChangeArrowheads="1"/>
          </p:cNvPicPr>
          <p:nvPr/>
        </p:nvPicPr>
        <p:blipFill>
          <a:blip r:embed="rId3" cstate="print"/>
          <a:srcRect/>
          <a:stretch>
            <a:fillRect/>
          </a:stretch>
        </p:blipFill>
        <p:spPr bwMode="auto">
          <a:xfrm>
            <a:off x="762000" y="1143000"/>
            <a:ext cx="3009900" cy="536601"/>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914400" y="4572000"/>
            <a:ext cx="2315688" cy="9906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533400" y="2743200"/>
            <a:ext cx="7629525" cy="1666875"/>
          </a:xfrm>
          <a:prstGeom prst="rect">
            <a:avLst/>
          </a:prstGeom>
          <a:noFill/>
          <a:ln w="9525">
            <a:noFill/>
            <a:miter lim="800000"/>
            <a:headEnd/>
            <a:tailEnd/>
          </a:ln>
        </p:spPr>
      </p:pic>
    </p:spTree>
    <p:extLst>
      <p:ext uri="{BB962C8B-B14F-4D97-AF65-F5344CB8AC3E}">
        <p14:creationId xmlns:p14="http://schemas.microsoft.com/office/powerpoint/2010/main" val="3269503623"/>
      </p:ext>
    </p:extLst>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both </a:t>
            </a:r>
            <a:r>
              <a:rPr lang="en-US" b="1" dirty="0" err="1" smtClean="0">
                <a:solidFill>
                  <a:schemeClr val="tx1"/>
                </a:solidFill>
                <a:latin typeface="Arial" pitchFamily="34" charset="0"/>
                <a:cs typeface="Arial" pitchFamily="34" charset="0"/>
              </a:rPr>
              <a:t>coh</a:t>
            </a:r>
            <a:r>
              <a:rPr lang="tr-TR" b="1" dirty="0" smtClean="0">
                <a:solidFill>
                  <a:schemeClr val="tx1"/>
                </a:solidFill>
                <a:latin typeface="Arial" pitchFamily="34" charset="0"/>
                <a:cs typeface="Arial" pitchFamily="34" charset="0"/>
              </a:rPr>
              <a:t>esive</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and cohesionless soils : </a:t>
            </a:r>
            <a:r>
              <a:rPr lang="tr-TR" b="1" dirty="0" smtClean="0">
                <a:solidFill>
                  <a:schemeClr val="tx1"/>
                </a:solidFill>
                <a:latin typeface="Symbol" pitchFamily="18" charset="2"/>
                <a:cs typeface="Arial" pitchFamily="34" charset="0"/>
              </a:rPr>
              <a:t>b</a:t>
            </a:r>
            <a:r>
              <a:rPr lang="tr-TR" b="1" dirty="0" smtClean="0">
                <a:solidFill>
                  <a:schemeClr val="tx1"/>
                </a:solidFill>
                <a:latin typeface="Arial" pitchFamily="34" charset="0"/>
                <a:cs typeface="Arial" pitchFamily="34" charset="0"/>
              </a:rPr>
              <a:t> method</a:t>
            </a:r>
          </a:p>
          <a:p>
            <a:endParaRPr lang="tr-TR" sz="200" b="1" i="1" dirty="0" smtClean="0">
              <a:solidFill>
                <a:schemeClr val="tx1"/>
              </a:solidFill>
              <a:cs typeface="Arial" pitchFamily="34" charset="0"/>
            </a:endParaRPr>
          </a:p>
          <a:p>
            <a:endParaRPr lang="tr-TR"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100" dirty="0" smtClean="0">
              <a:solidFill>
                <a:schemeClr val="tx1"/>
              </a:solidFill>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the basic formulation of the method is very simple:</a:t>
            </a: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r>
              <a:rPr lang="tr-TR" sz="2200" dirty="0" smtClean="0">
                <a:solidFill>
                  <a:schemeClr val="tx1"/>
                </a:solidFill>
              </a:rPr>
              <a:t>    where </a:t>
            </a:r>
            <a:r>
              <a:rPr lang="tr-TR" sz="2200" dirty="0" smtClean="0">
                <a:solidFill>
                  <a:schemeClr val="tx1"/>
                </a:solidFill>
                <a:latin typeface="Symbol" pitchFamily="18" charset="2"/>
              </a:rPr>
              <a:t>s</a:t>
            </a:r>
            <a:r>
              <a:rPr lang="tr-TR" sz="2200" dirty="0" smtClean="0">
                <a:solidFill>
                  <a:schemeClr val="tx1"/>
                </a:solidFill>
              </a:rPr>
              <a:t>'</a:t>
            </a:r>
            <a:r>
              <a:rPr lang="tr-TR" sz="2200" baseline="-25000" dirty="0" smtClean="0">
                <a:solidFill>
                  <a:schemeClr val="tx1"/>
                </a:solidFill>
              </a:rPr>
              <a:t>z</a:t>
            </a:r>
            <a:r>
              <a:rPr lang="tr-TR" sz="2200" dirty="0" smtClean="0">
                <a:solidFill>
                  <a:schemeClr val="tx1"/>
                </a:solidFill>
              </a:rPr>
              <a:t> is the effective overburden stress at the midpoint of each layer. </a:t>
            </a:r>
          </a:p>
          <a:p>
            <a:pPr algn="just"/>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r>
              <a:rPr lang="tr-TR" sz="2200" dirty="0" smtClean="0">
                <a:solidFill>
                  <a:schemeClr val="tx1"/>
                </a:solidFill>
              </a:rPr>
              <a:t> top 1.5m of the pile is ignored in side friction calculations </a:t>
            </a:r>
            <a:r>
              <a:rPr lang="tr-TR" sz="2200" u="sng" dirty="0" smtClean="0">
                <a:solidFill>
                  <a:schemeClr val="tx1"/>
                </a:solidFill>
              </a:rPr>
              <a:t>in clays</a:t>
            </a:r>
            <a:r>
              <a:rPr lang="tr-TR" sz="2200" dirty="0" smtClean="0">
                <a:solidFill>
                  <a:schemeClr val="tx1"/>
                </a:solidFill>
              </a:rPr>
              <a:t>, because there might not be an effective soil pile contact in clayey soils towards the top of the pile. </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note that this method is an effective stress analysis method. </a:t>
            </a:r>
            <a:endParaRPr lang="en-US"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 name="Picture 2"/>
          <p:cNvPicPr>
            <a:picLocks noChangeAspect="1" noChangeArrowheads="1"/>
          </p:cNvPicPr>
          <p:nvPr/>
        </p:nvPicPr>
        <p:blipFill>
          <a:blip r:embed="rId3" cstate="print"/>
          <a:srcRect/>
          <a:stretch>
            <a:fillRect/>
          </a:stretch>
        </p:blipFill>
        <p:spPr bwMode="auto">
          <a:xfrm>
            <a:off x="2133600" y="2286000"/>
            <a:ext cx="1143000" cy="489857"/>
          </a:xfrm>
          <a:prstGeom prst="rect">
            <a:avLst/>
          </a:prstGeom>
          <a:noFill/>
          <a:ln w="9525">
            <a:noFill/>
            <a:miter lim="800000"/>
            <a:headEnd/>
            <a:tailEnd/>
          </a:ln>
        </p:spPr>
      </p:pic>
    </p:spTree>
    <p:extLst>
      <p:ext uri="{BB962C8B-B14F-4D97-AF65-F5344CB8AC3E}">
        <p14:creationId xmlns:p14="http://schemas.microsoft.com/office/powerpoint/2010/main" val="146946321"/>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Pile Types: Steel Piles</a:t>
            </a:r>
          </a:p>
          <a:p>
            <a:pPr algn="just">
              <a:buFont typeface="Arial" pitchFamily="34" charset="0"/>
              <a:buChar char="•"/>
            </a:pPr>
            <a:r>
              <a:rPr lang="tr-TR" sz="2200" dirty="0" smtClean="0">
                <a:solidFill>
                  <a:schemeClr val="tx1"/>
                </a:solidFill>
              </a:rPr>
              <a:t> </a:t>
            </a:r>
            <a:r>
              <a:rPr lang="tr-TR" sz="2200" b="1" dirty="0" smtClean="0">
                <a:solidFill>
                  <a:schemeClr val="tx1"/>
                </a:solidFill>
              </a:rPr>
              <a:t>steel piles</a:t>
            </a:r>
            <a:r>
              <a:rPr lang="tr-TR" sz="2200" dirty="0" smtClean="0">
                <a:solidFill>
                  <a:schemeClr val="tx1"/>
                </a:solidFill>
              </a:rPr>
              <a:t>:</a:t>
            </a:r>
          </a:p>
          <a:p>
            <a:pPr lvl="1" algn="just">
              <a:buFont typeface="Courier New" pitchFamily="49" charset="0"/>
              <a:buChar char="o"/>
            </a:pPr>
            <a:r>
              <a:rPr lang="en-US" sz="2200" dirty="0" smtClean="0">
                <a:solidFill>
                  <a:schemeClr val="tx1"/>
                </a:solidFill>
              </a:rPr>
              <a:t> </a:t>
            </a:r>
            <a:r>
              <a:rPr lang="tr-TR" sz="2200" dirty="0" smtClean="0">
                <a:solidFill>
                  <a:schemeClr val="tx1"/>
                </a:solidFill>
              </a:rPr>
              <a:t>they are used commonly for medium to large loads (depending on the pile section a single pile can typically carry axial load between 300 to 7000 kN).</a:t>
            </a:r>
          </a:p>
          <a:p>
            <a:pPr lvl="1" algn="just">
              <a:buFont typeface="Courier New" pitchFamily="49" charset="0"/>
              <a:buChar char="o"/>
            </a:pPr>
            <a:endParaRPr lang="tr-TR" sz="2200" dirty="0" smtClean="0">
              <a:solidFill>
                <a:schemeClr val="tx1"/>
              </a:solidFill>
            </a:endParaRPr>
          </a:p>
          <a:p>
            <a:pPr lvl="1" algn="just">
              <a:buFont typeface="Courier New" pitchFamily="49" charset="0"/>
              <a:buChar char="o"/>
            </a:pPr>
            <a:r>
              <a:rPr lang="tr-TR" sz="2200" dirty="0" smtClean="0"/>
              <a:t> good for hard driving conditions  (e.g. through stiff, dense soils).</a:t>
            </a:r>
          </a:p>
          <a:p>
            <a:pPr lvl="1" algn="just">
              <a:buFont typeface="Courier New" pitchFamily="49" charset="0"/>
              <a:buChar char="o"/>
            </a:pPr>
            <a:endParaRPr lang="tr-TR" sz="2200" dirty="0" smtClean="0"/>
          </a:p>
          <a:p>
            <a:pPr lvl="1" algn="just">
              <a:buFont typeface="Courier New" pitchFamily="49" charset="0"/>
              <a:buChar char="o"/>
            </a:pPr>
            <a:r>
              <a:rPr lang="tr-TR" sz="2200" dirty="0" smtClean="0"/>
              <a:t> easy to splice (uçuca eklemek) by welding when long piles are needed.</a:t>
            </a:r>
          </a:p>
          <a:p>
            <a:pPr lvl="1" algn="just">
              <a:buFont typeface="Courier New" pitchFamily="49" charset="0"/>
              <a:buChar char="o"/>
            </a:pPr>
            <a:endParaRPr lang="tr-TR" sz="2200" dirty="0" smtClean="0"/>
          </a:p>
          <a:p>
            <a:pPr lvl="1" algn="just">
              <a:buFont typeface="Courier New" pitchFamily="49" charset="0"/>
              <a:buChar char="o"/>
            </a:pPr>
            <a:r>
              <a:rPr lang="tr-TR" sz="2200" dirty="0" smtClean="0"/>
              <a:t> driving is noisy and pile sections are expensive.</a:t>
            </a:r>
          </a:p>
          <a:p>
            <a:pPr lvl="1" algn="just">
              <a:buFont typeface="Courier New" pitchFamily="49" charset="0"/>
              <a:buChar char="o"/>
            </a:pPr>
            <a:endParaRPr lang="tr-TR" sz="2200" dirty="0" smtClean="0"/>
          </a:p>
          <a:p>
            <a:pPr lvl="1" algn="just">
              <a:buFont typeface="Courier New" pitchFamily="49" charset="0"/>
              <a:buChar char="o"/>
            </a:pPr>
            <a:r>
              <a:rPr lang="tr-TR" sz="2200" dirty="0" smtClean="0"/>
              <a:t> there are two main sections: H and pipe.</a:t>
            </a:r>
          </a:p>
          <a:p>
            <a:pPr algn="just">
              <a:buFont typeface="Arial" pitchFamily="34" charset="0"/>
              <a:buChar char="•"/>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both </a:t>
            </a:r>
            <a:r>
              <a:rPr lang="en-US" b="1" dirty="0" err="1" smtClean="0">
                <a:solidFill>
                  <a:schemeClr val="tx1"/>
                </a:solidFill>
                <a:latin typeface="Arial" pitchFamily="34" charset="0"/>
                <a:cs typeface="Arial" pitchFamily="34" charset="0"/>
              </a:rPr>
              <a:t>coh</a:t>
            </a:r>
            <a:r>
              <a:rPr lang="tr-TR" b="1" dirty="0" smtClean="0">
                <a:solidFill>
                  <a:schemeClr val="tx1"/>
                </a:solidFill>
                <a:latin typeface="Arial" pitchFamily="34" charset="0"/>
                <a:cs typeface="Arial" pitchFamily="34" charset="0"/>
              </a:rPr>
              <a:t>esive</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and cohesionless soils : </a:t>
            </a:r>
            <a:r>
              <a:rPr lang="tr-TR" b="1" dirty="0" smtClean="0">
                <a:solidFill>
                  <a:schemeClr val="tx1"/>
                </a:solidFill>
                <a:latin typeface="Symbol" pitchFamily="18" charset="2"/>
                <a:cs typeface="Arial" pitchFamily="34" charset="0"/>
              </a:rPr>
              <a:t>b</a:t>
            </a:r>
            <a:r>
              <a:rPr lang="tr-TR" b="1" dirty="0" smtClean="0">
                <a:solidFill>
                  <a:schemeClr val="tx1"/>
                </a:solidFill>
                <a:latin typeface="Arial" pitchFamily="34" charset="0"/>
                <a:cs typeface="Arial" pitchFamily="34" charset="0"/>
              </a:rPr>
              <a:t> method</a:t>
            </a:r>
          </a:p>
          <a:p>
            <a:endParaRPr lang="tr-TR" sz="200" b="1" i="1" dirty="0" smtClean="0">
              <a:solidFill>
                <a:schemeClr val="tx1"/>
              </a:solidFill>
              <a:cs typeface="Arial" pitchFamily="34" charset="0"/>
            </a:endParaRPr>
          </a:p>
          <a:p>
            <a:endParaRPr lang="tr-TR"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endParaRPr lang="en-US" sz="100" dirty="0" smtClean="0">
              <a:solidFill>
                <a:schemeClr val="tx1"/>
              </a:solidFill>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also note that </a:t>
            </a:r>
            <a:r>
              <a:rPr lang="tr-TR" sz="2200" dirty="0" smtClean="0">
                <a:solidFill>
                  <a:schemeClr val="tx1"/>
                </a:solidFill>
                <a:latin typeface="Symbol" pitchFamily="18" charset="2"/>
              </a:rPr>
              <a:t>b</a:t>
            </a:r>
            <a:r>
              <a:rPr lang="tr-TR" sz="2200" dirty="0" smtClean="0">
                <a:solidFill>
                  <a:schemeClr val="tx1"/>
                </a:solidFill>
              </a:rPr>
              <a:t> method can also be used for cohesionless soils (e.g. non-plastic silts, sands and gravels) as well.</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a:t>
            </a:r>
            <a:r>
              <a:rPr lang="tr-TR" sz="2200" dirty="0" smtClean="0">
                <a:solidFill>
                  <a:schemeClr val="tx1"/>
                </a:solidFill>
                <a:latin typeface="Symbol" pitchFamily="18" charset="2"/>
              </a:rPr>
              <a:t>b</a:t>
            </a:r>
            <a:r>
              <a:rPr lang="tr-TR" sz="2200" dirty="0" smtClean="0">
                <a:solidFill>
                  <a:schemeClr val="tx1"/>
                </a:solidFill>
              </a:rPr>
              <a:t> is a function of soil type and effective internal friction angle. Typical values are shown below.</a:t>
            </a: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r>
              <a:rPr lang="tr-TR" sz="2200" dirty="0" smtClean="0">
                <a:solidFill>
                  <a:schemeClr val="tx1"/>
                </a:solidFill>
              </a:rPr>
              <a:t>    </a:t>
            </a:r>
          </a:p>
          <a:p>
            <a:pPr algn="just"/>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295400" y="3657600"/>
            <a:ext cx="5248275" cy="1876425"/>
          </a:xfrm>
          <a:prstGeom prst="rect">
            <a:avLst/>
          </a:prstGeom>
          <a:noFill/>
          <a:ln w="9525">
            <a:noFill/>
            <a:miter lim="800000"/>
            <a:headEnd/>
            <a:tailEnd/>
          </a:ln>
        </p:spPr>
      </p:pic>
    </p:spTree>
    <p:extLst>
      <p:ext uri="{BB962C8B-B14F-4D97-AF65-F5344CB8AC3E}">
        <p14:creationId xmlns:p14="http://schemas.microsoft.com/office/powerpoint/2010/main" val="3441264333"/>
      </p:ext>
    </p:extLst>
  </p:cSld>
  <p:clrMapOvr>
    <a:masterClrMapping/>
  </p:clrMapOvr>
  <p:transition>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both </a:t>
            </a:r>
            <a:r>
              <a:rPr lang="en-US" b="1" dirty="0" err="1" smtClean="0">
                <a:solidFill>
                  <a:schemeClr val="tx1"/>
                </a:solidFill>
                <a:latin typeface="Arial" pitchFamily="34" charset="0"/>
                <a:cs typeface="Arial" pitchFamily="34" charset="0"/>
              </a:rPr>
              <a:t>coh</a:t>
            </a:r>
            <a:r>
              <a:rPr lang="tr-TR" b="1" dirty="0" smtClean="0">
                <a:solidFill>
                  <a:schemeClr val="tx1"/>
                </a:solidFill>
                <a:latin typeface="Arial" pitchFamily="34" charset="0"/>
                <a:cs typeface="Arial" pitchFamily="34" charset="0"/>
              </a:rPr>
              <a:t>esive</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and cohesionless soils : </a:t>
            </a:r>
            <a:r>
              <a:rPr lang="tr-TR" b="1" dirty="0" smtClean="0">
                <a:solidFill>
                  <a:schemeClr val="tx1"/>
                </a:solidFill>
                <a:latin typeface="Symbol" pitchFamily="18" charset="2"/>
                <a:cs typeface="Arial" pitchFamily="34" charset="0"/>
              </a:rPr>
              <a:t>b</a:t>
            </a:r>
            <a:r>
              <a:rPr lang="tr-TR" b="1" dirty="0" smtClean="0">
                <a:solidFill>
                  <a:schemeClr val="tx1"/>
                </a:solidFill>
                <a:latin typeface="Arial" pitchFamily="34" charset="0"/>
                <a:cs typeface="Arial" pitchFamily="34" charset="0"/>
              </a:rPr>
              <a:t> method</a:t>
            </a:r>
          </a:p>
          <a:p>
            <a:endParaRPr lang="tr-TR" sz="200" b="1" i="1" dirty="0" smtClean="0">
              <a:solidFill>
                <a:schemeClr val="tx1"/>
              </a:solidFill>
              <a:cs typeface="Arial" pitchFamily="34" charset="0"/>
            </a:endParaRPr>
          </a:p>
          <a:p>
            <a:endParaRPr lang="tr-TR" sz="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Fellenius (1991) suggested the following chart to predict </a:t>
            </a:r>
            <a:r>
              <a:rPr lang="tr-TR" sz="2200" dirty="0" smtClean="0">
                <a:solidFill>
                  <a:schemeClr val="tx1"/>
                </a:solidFill>
                <a:latin typeface="Symbol" pitchFamily="18" charset="2"/>
              </a:rPr>
              <a:t>b</a:t>
            </a:r>
            <a:r>
              <a:rPr lang="tr-TR" sz="2200" dirty="0" smtClean="0">
                <a:solidFill>
                  <a:schemeClr val="tx1"/>
                </a:solidFill>
              </a:rPr>
              <a:t> values.</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r>
              <a:rPr lang="tr-TR" sz="2200" dirty="0" smtClean="0">
                <a:solidFill>
                  <a:schemeClr val="tx1"/>
                </a:solidFill>
              </a:rPr>
              <a:t>    </a:t>
            </a:r>
          </a:p>
          <a:p>
            <a:pPr algn="just"/>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1371600" y="1828800"/>
            <a:ext cx="6562725" cy="4019550"/>
          </a:xfrm>
          <a:prstGeom prst="rect">
            <a:avLst/>
          </a:prstGeom>
          <a:noFill/>
          <a:ln w="9525">
            <a:noFill/>
            <a:miter lim="800000"/>
            <a:headEnd/>
            <a:tailEnd/>
          </a:ln>
        </p:spPr>
      </p:pic>
      <p:sp>
        <p:nvSpPr>
          <p:cNvPr id="5" name="Subtitle 2"/>
          <p:cNvSpPr txBox="1">
            <a:spLocks/>
          </p:cNvSpPr>
          <p:nvPr/>
        </p:nvSpPr>
        <p:spPr>
          <a:xfrm>
            <a:off x="838200" y="5867400"/>
            <a:ext cx="2743200" cy="533400"/>
          </a:xfrm>
          <a:prstGeom prst="rect">
            <a:avLst/>
          </a:prstGeom>
        </p:spPr>
        <p:txBody>
          <a:bodyPr>
            <a:noAutofit/>
          </a:bodyPr>
          <a:lstStyle/>
          <a:p>
            <a:pPr algn="just">
              <a:spcBef>
                <a:spcPts val="580"/>
              </a:spcBef>
              <a:buClr>
                <a:srgbClr val="D34817"/>
              </a:buClr>
              <a:buSzPct val="85000"/>
              <a:defRPr/>
            </a:pPr>
            <a:r>
              <a:rPr lang="tr-TR" sz="1600" dirty="0" smtClean="0">
                <a:solidFill>
                  <a:prstClr val="black"/>
                </a:solidFill>
              </a:rPr>
              <a:t>figure after Hannigan et. al. (1997)</a:t>
            </a: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spTree>
    <p:extLst>
      <p:ext uri="{BB962C8B-B14F-4D97-AF65-F5344CB8AC3E}">
        <p14:creationId xmlns:p14="http://schemas.microsoft.com/office/powerpoint/2010/main" val="66688258"/>
      </p:ext>
    </p:extLst>
  </p:cSld>
  <p:clrMapOvr>
    <a:masterClrMapping/>
  </p:clrMapOvr>
  <p:transition>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a:t>
            </a:r>
            <a:r>
              <a:rPr lang="en-US" b="1" dirty="0" err="1" smtClean="0">
                <a:solidFill>
                  <a:schemeClr val="tx1"/>
                </a:solidFill>
                <a:latin typeface="Arial" pitchFamily="34" charset="0"/>
                <a:cs typeface="Arial" pitchFamily="34" charset="0"/>
              </a:rPr>
              <a:t>coh</a:t>
            </a:r>
            <a:r>
              <a:rPr lang="tr-TR" b="1" dirty="0" smtClean="0">
                <a:solidFill>
                  <a:schemeClr val="tx1"/>
                </a:solidFill>
                <a:latin typeface="Arial" pitchFamily="34" charset="0"/>
                <a:cs typeface="Arial" pitchFamily="34" charset="0"/>
              </a:rPr>
              <a:t>esive</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soils (clays</a:t>
            </a:r>
            <a:r>
              <a:rPr lang="en-US" b="1" dirty="0" smtClean="0">
                <a:solidFill>
                  <a:schemeClr val="tx1"/>
                </a:solidFill>
                <a:latin typeface="Arial" pitchFamily="34" charset="0"/>
                <a:cs typeface="Arial" pitchFamily="34" charset="0"/>
              </a:rPr>
              <a:t>)</a:t>
            </a:r>
            <a:r>
              <a:rPr lang="tr-TR" b="1" dirty="0" smtClean="0">
                <a:solidFill>
                  <a:schemeClr val="tx1"/>
                </a:solidFill>
                <a:latin typeface="Arial" pitchFamily="34" charset="0"/>
                <a:cs typeface="Arial" pitchFamily="34" charset="0"/>
              </a:rPr>
              <a:t>: </a:t>
            </a:r>
            <a:r>
              <a:rPr lang="tr-TR" b="1" dirty="0" smtClean="0">
                <a:solidFill>
                  <a:schemeClr val="tx1"/>
                </a:solidFill>
                <a:latin typeface="Symbol" pitchFamily="18" charset="2"/>
                <a:cs typeface="Arial" pitchFamily="34" charset="0"/>
              </a:rPr>
              <a:t>b</a:t>
            </a:r>
            <a:r>
              <a:rPr lang="tr-TR" b="1" dirty="0" smtClean="0">
                <a:solidFill>
                  <a:schemeClr val="tx1"/>
                </a:solidFill>
                <a:latin typeface="Arial" pitchFamily="34" charset="0"/>
                <a:cs typeface="Arial" pitchFamily="34" charset="0"/>
              </a:rPr>
              <a:t> method</a:t>
            </a:r>
          </a:p>
          <a:p>
            <a:endParaRPr lang="tr-TR" sz="200" b="1" i="1" dirty="0" smtClean="0">
              <a:solidFill>
                <a:schemeClr val="tx1"/>
              </a:solidFill>
              <a:cs typeface="Arial" pitchFamily="34" charset="0"/>
            </a:endParaRPr>
          </a:p>
          <a:p>
            <a:pPr algn="just">
              <a:buFont typeface="Courier New" pitchFamily="49" charset="0"/>
              <a:buChar char="o"/>
            </a:pPr>
            <a:endParaRPr lang="en-US" sz="1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1219200" y="1295400"/>
            <a:ext cx="5867400" cy="394933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95400" y="5486400"/>
            <a:ext cx="6259109" cy="1066799"/>
          </a:xfrm>
          <a:prstGeom prst="rect">
            <a:avLst/>
          </a:prstGeom>
          <a:noFill/>
          <a:ln w="9525">
            <a:noFill/>
            <a:miter lim="800000"/>
            <a:headEnd/>
            <a:tailEnd/>
          </a:ln>
        </p:spPr>
      </p:pic>
      <p:cxnSp>
        <p:nvCxnSpPr>
          <p:cNvPr id="6" name="Straight Connector 5"/>
          <p:cNvCxnSpPr/>
          <p:nvPr/>
        </p:nvCxnSpPr>
        <p:spPr>
          <a:xfrm>
            <a:off x="3048000" y="5715000"/>
            <a:ext cx="609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2133600" y="1905000"/>
            <a:ext cx="4800600" cy="381000"/>
          </a:xfrm>
          <a:prstGeom prst="rect">
            <a:avLst/>
          </a:prstGeom>
        </p:spPr>
        <p:txBody>
          <a:bodyPr>
            <a:noAutofit/>
          </a:bodyPr>
          <a:lstStyle/>
          <a:p>
            <a:pPr algn="just">
              <a:spcBef>
                <a:spcPts val="580"/>
              </a:spcBef>
              <a:buClr>
                <a:srgbClr val="D34817"/>
              </a:buClr>
              <a:buSzPct val="85000"/>
              <a:defRPr/>
            </a:pPr>
            <a:r>
              <a:rPr lang="tr-TR" sz="1600" dirty="0" smtClean="0">
                <a:solidFill>
                  <a:prstClr val="black"/>
                </a:solidFill>
              </a:rPr>
              <a:t>this figure is usually used for OC clays </a:t>
            </a: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spTree>
    <p:extLst>
      <p:ext uri="{BB962C8B-B14F-4D97-AF65-F5344CB8AC3E}">
        <p14:creationId xmlns:p14="http://schemas.microsoft.com/office/powerpoint/2010/main" val="1337493206"/>
      </p:ext>
    </p:extLst>
  </p:cSld>
  <p:clrMapOvr>
    <a:masterClrMapping/>
  </p:clrMapOvr>
  <p:transition>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a:t>
            </a:r>
            <a:r>
              <a:rPr lang="en-US" b="1" dirty="0" err="1" smtClean="0">
                <a:solidFill>
                  <a:schemeClr val="tx1"/>
                </a:solidFill>
                <a:latin typeface="Arial" pitchFamily="34" charset="0"/>
                <a:cs typeface="Arial" pitchFamily="34" charset="0"/>
              </a:rPr>
              <a:t>coh</a:t>
            </a:r>
            <a:r>
              <a:rPr lang="tr-TR" b="1" dirty="0" smtClean="0">
                <a:solidFill>
                  <a:schemeClr val="tx1"/>
                </a:solidFill>
                <a:latin typeface="Arial" pitchFamily="34" charset="0"/>
                <a:cs typeface="Arial" pitchFamily="34" charset="0"/>
              </a:rPr>
              <a:t>esive</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soils (clays</a:t>
            </a:r>
            <a:r>
              <a:rPr lang="en-US" b="1" dirty="0" smtClean="0">
                <a:solidFill>
                  <a:schemeClr val="tx1"/>
                </a:solidFill>
                <a:latin typeface="Arial" pitchFamily="34" charset="0"/>
                <a:cs typeface="Arial" pitchFamily="34" charset="0"/>
              </a:rPr>
              <a:t>)</a:t>
            </a:r>
            <a:r>
              <a:rPr lang="tr-TR" b="1" dirty="0" smtClean="0">
                <a:solidFill>
                  <a:schemeClr val="tx1"/>
                </a:solidFill>
                <a:latin typeface="Arial" pitchFamily="34" charset="0"/>
                <a:cs typeface="Arial" pitchFamily="34" charset="0"/>
              </a:rPr>
              <a:t>: </a:t>
            </a:r>
            <a:r>
              <a:rPr lang="tr-TR" b="1" dirty="0" smtClean="0">
                <a:solidFill>
                  <a:schemeClr val="tx1"/>
                </a:solidFill>
                <a:latin typeface="Symbol" pitchFamily="18" charset="2"/>
                <a:cs typeface="Arial" pitchFamily="34" charset="0"/>
              </a:rPr>
              <a:t>a</a:t>
            </a:r>
            <a:r>
              <a:rPr lang="tr-TR" b="1" dirty="0" smtClean="0">
                <a:solidFill>
                  <a:schemeClr val="tx1"/>
                </a:solidFill>
                <a:latin typeface="Arial" pitchFamily="34" charset="0"/>
                <a:cs typeface="Arial" pitchFamily="34" charset="0"/>
              </a:rPr>
              <a:t> method</a:t>
            </a:r>
          </a:p>
          <a:p>
            <a:endParaRPr lang="tr-TR" sz="200" b="1" i="1" dirty="0" smtClean="0">
              <a:solidFill>
                <a:schemeClr val="tx1"/>
              </a:solidFill>
              <a:cs typeface="Arial" pitchFamily="34" charset="0"/>
            </a:endParaRPr>
          </a:p>
          <a:p>
            <a:pPr algn="just">
              <a:buFont typeface="Courier New" pitchFamily="49" charset="0"/>
              <a:buChar char="o"/>
            </a:pPr>
            <a:endParaRPr lang="en-US" sz="100" dirty="0" smtClean="0">
              <a:solidFill>
                <a:schemeClr val="tx1"/>
              </a:solidFill>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this is a total stress analysis method, the basic formulation of the method is similar to the </a:t>
            </a:r>
            <a:r>
              <a:rPr lang="tr-TR" sz="2200" dirty="0" smtClean="0">
                <a:solidFill>
                  <a:schemeClr val="tx1"/>
                </a:solidFill>
                <a:latin typeface="Symbol" pitchFamily="18" charset="2"/>
              </a:rPr>
              <a:t>b</a:t>
            </a:r>
            <a:r>
              <a:rPr lang="tr-TR" sz="2200" dirty="0" smtClean="0">
                <a:solidFill>
                  <a:schemeClr val="tx1"/>
                </a:solidFill>
              </a:rPr>
              <a:t> method, however </a:t>
            </a:r>
            <a:r>
              <a:rPr lang="tr-TR" sz="2200" dirty="0" smtClean="0">
                <a:solidFill>
                  <a:schemeClr val="tx1"/>
                </a:solidFill>
                <a:latin typeface="Symbol" pitchFamily="18" charset="2"/>
              </a:rPr>
              <a:t>a</a:t>
            </a:r>
            <a:r>
              <a:rPr lang="tr-TR" sz="2200" dirty="0" smtClean="0">
                <a:solidFill>
                  <a:schemeClr val="tx1"/>
                </a:solidFill>
              </a:rPr>
              <a:t> is used instead of </a:t>
            </a:r>
            <a:r>
              <a:rPr lang="tr-TR" sz="2200" dirty="0" smtClean="0">
                <a:solidFill>
                  <a:schemeClr val="tx1"/>
                </a:solidFill>
                <a:latin typeface="Symbol" pitchFamily="18" charset="2"/>
              </a:rPr>
              <a:t>b</a:t>
            </a:r>
            <a:r>
              <a:rPr lang="tr-TR" sz="2200" dirty="0" smtClean="0">
                <a:solidFill>
                  <a:schemeClr val="tx1"/>
                </a:solidFill>
              </a:rPr>
              <a:t> and Su is used instead of</a:t>
            </a:r>
            <a:r>
              <a:rPr lang="tr-TR" sz="2200" dirty="0" smtClean="0">
                <a:solidFill>
                  <a:schemeClr val="tx1"/>
                </a:solidFill>
                <a:latin typeface="Symbol" pitchFamily="18" charset="2"/>
              </a:rPr>
              <a:t> s</a:t>
            </a:r>
            <a:r>
              <a:rPr lang="tr-TR" sz="2200" dirty="0" smtClean="0">
                <a:solidFill>
                  <a:schemeClr val="tx1"/>
                </a:solidFill>
              </a:rPr>
              <a:t>'</a:t>
            </a:r>
            <a:r>
              <a:rPr lang="tr-TR" sz="2200" baseline="-25000" dirty="0" smtClean="0">
                <a:solidFill>
                  <a:schemeClr val="tx1"/>
                </a:solidFill>
              </a:rPr>
              <a:t>z</a:t>
            </a:r>
            <a:r>
              <a:rPr lang="tr-TR" sz="2200" dirty="0" smtClean="0">
                <a:solidFill>
                  <a:schemeClr val="tx1"/>
                </a:solidFill>
              </a:rPr>
              <a:t> . </a:t>
            </a: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ideally </a:t>
            </a:r>
            <a:r>
              <a:rPr lang="tr-TR" sz="2200" dirty="0" smtClean="0">
                <a:solidFill>
                  <a:schemeClr val="tx1"/>
                </a:solidFill>
                <a:latin typeface="Symbol" pitchFamily="18" charset="2"/>
              </a:rPr>
              <a:t>a</a:t>
            </a:r>
            <a:r>
              <a:rPr lang="tr-TR" sz="2200" dirty="0" smtClean="0">
                <a:solidFill>
                  <a:schemeClr val="tx1"/>
                </a:solidFill>
              </a:rPr>
              <a:t> is estimated using static load tests by using the S</a:t>
            </a:r>
            <a:r>
              <a:rPr lang="tr-TR" sz="2200" baseline="-25000" dirty="0" smtClean="0">
                <a:solidFill>
                  <a:schemeClr val="tx1"/>
                </a:solidFill>
              </a:rPr>
              <a:t>u</a:t>
            </a:r>
            <a:r>
              <a:rPr lang="tr-TR" sz="2200" dirty="0" smtClean="0">
                <a:solidFill>
                  <a:schemeClr val="tx1"/>
                </a:solidFill>
              </a:rPr>
              <a:t> values measured in the laboratory. </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 such a back calculation allows us to extend the load test results for the design of piles with different diameters or lengths at that specific site. </a:t>
            </a:r>
            <a:endParaRPr lang="en-US"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9" name="Picture 5"/>
          <p:cNvPicPr>
            <a:picLocks noChangeAspect="1" noChangeArrowheads="1"/>
          </p:cNvPicPr>
          <p:nvPr/>
        </p:nvPicPr>
        <p:blipFill>
          <a:blip r:embed="rId3" cstate="print"/>
          <a:srcRect/>
          <a:stretch>
            <a:fillRect/>
          </a:stretch>
        </p:blipFill>
        <p:spPr bwMode="auto">
          <a:xfrm>
            <a:off x="838200" y="2819400"/>
            <a:ext cx="1219199" cy="507451"/>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2667000" y="2514600"/>
            <a:ext cx="4800600" cy="1018637"/>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1981200" y="4419600"/>
            <a:ext cx="2709863" cy="732900"/>
          </a:xfrm>
          <a:prstGeom prst="rect">
            <a:avLst/>
          </a:prstGeom>
          <a:noFill/>
          <a:ln w="9525">
            <a:noFill/>
            <a:miter lim="800000"/>
            <a:headEnd/>
            <a:tailEnd/>
          </a:ln>
        </p:spPr>
      </p:pic>
    </p:spTree>
    <p:extLst>
      <p:ext uri="{BB962C8B-B14F-4D97-AF65-F5344CB8AC3E}">
        <p14:creationId xmlns:p14="http://schemas.microsoft.com/office/powerpoint/2010/main" val="3681943055"/>
      </p:ext>
    </p:extLst>
  </p:cSld>
  <p:clrMapOvr>
    <a:masterClrMapping/>
  </p:clrMapOvr>
  <p:transition>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a:t>
            </a:r>
            <a:r>
              <a:rPr lang="en-US" b="1" dirty="0" err="1" smtClean="0">
                <a:solidFill>
                  <a:schemeClr val="tx1"/>
                </a:solidFill>
                <a:latin typeface="Arial" pitchFamily="34" charset="0"/>
                <a:cs typeface="Arial" pitchFamily="34" charset="0"/>
              </a:rPr>
              <a:t>coh</a:t>
            </a:r>
            <a:r>
              <a:rPr lang="tr-TR" b="1" dirty="0" smtClean="0">
                <a:solidFill>
                  <a:schemeClr val="tx1"/>
                </a:solidFill>
                <a:latin typeface="Arial" pitchFamily="34" charset="0"/>
                <a:cs typeface="Arial" pitchFamily="34" charset="0"/>
              </a:rPr>
              <a:t>esive</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soils (clays</a:t>
            </a:r>
            <a:r>
              <a:rPr lang="en-US" b="1" dirty="0" smtClean="0">
                <a:solidFill>
                  <a:schemeClr val="tx1"/>
                </a:solidFill>
                <a:latin typeface="Arial" pitchFamily="34" charset="0"/>
                <a:cs typeface="Arial" pitchFamily="34" charset="0"/>
              </a:rPr>
              <a:t>)</a:t>
            </a:r>
            <a:r>
              <a:rPr lang="tr-TR" b="1" dirty="0" smtClean="0">
                <a:solidFill>
                  <a:schemeClr val="tx1"/>
                </a:solidFill>
                <a:latin typeface="Arial" pitchFamily="34" charset="0"/>
                <a:cs typeface="Arial" pitchFamily="34" charset="0"/>
              </a:rPr>
              <a:t>: </a:t>
            </a:r>
            <a:r>
              <a:rPr lang="tr-TR" b="1" dirty="0" smtClean="0">
                <a:solidFill>
                  <a:schemeClr val="tx1"/>
                </a:solidFill>
                <a:latin typeface="Symbol" pitchFamily="18" charset="2"/>
                <a:cs typeface="Arial" pitchFamily="34" charset="0"/>
              </a:rPr>
              <a:t>a</a:t>
            </a:r>
            <a:r>
              <a:rPr lang="tr-TR" b="1" dirty="0" smtClean="0">
                <a:solidFill>
                  <a:schemeClr val="tx1"/>
                </a:solidFill>
                <a:latin typeface="Arial" pitchFamily="34" charset="0"/>
                <a:cs typeface="Arial" pitchFamily="34" charset="0"/>
              </a:rPr>
              <a:t> method</a:t>
            </a:r>
            <a:endParaRPr lang="en-US" sz="100" dirty="0" smtClean="0">
              <a:solidFill>
                <a:schemeClr val="tx1"/>
              </a:solidFill>
            </a:endParaRPr>
          </a:p>
          <a:p>
            <a:pPr algn="just">
              <a:buFont typeface="Courier New" pitchFamily="49" charset="0"/>
              <a:buChar char="o"/>
            </a:pPr>
            <a:r>
              <a:rPr lang="tr-TR" sz="2200" dirty="0" smtClean="0">
                <a:solidFill>
                  <a:schemeClr val="tx1"/>
                </a:solidFill>
              </a:rPr>
              <a:t> if we don’t have load tests, charts can be used. But such an approach will not be as precise. </a:t>
            </a: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3276600" y="2590800"/>
            <a:ext cx="5769845" cy="411874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752600" y="2133600"/>
            <a:ext cx="6838950" cy="413254"/>
          </a:xfrm>
          <a:prstGeom prst="rect">
            <a:avLst/>
          </a:prstGeom>
          <a:noFill/>
          <a:ln w="9525">
            <a:noFill/>
            <a:miter lim="800000"/>
            <a:headEnd/>
            <a:tailEnd/>
          </a:ln>
        </p:spPr>
      </p:pic>
      <p:sp>
        <p:nvSpPr>
          <p:cNvPr id="5" name="Subtitle 2"/>
          <p:cNvSpPr txBox="1">
            <a:spLocks/>
          </p:cNvSpPr>
          <p:nvPr/>
        </p:nvSpPr>
        <p:spPr>
          <a:xfrm>
            <a:off x="304800" y="2895600"/>
            <a:ext cx="2743200" cy="3581400"/>
          </a:xfrm>
          <a:prstGeom prst="rect">
            <a:avLst/>
          </a:prstGeom>
        </p:spPr>
        <p:txBody>
          <a:bodyPr>
            <a:noAutofit/>
          </a:bodyPr>
          <a:lstStyle/>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r>
              <a:rPr lang="en-US" sz="2000" dirty="0" smtClean="0">
                <a:solidFill>
                  <a:prstClr val="black"/>
                </a:solidFill>
              </a:rPr>
              <a:t> </a:t>
            </a:r>
            <a:r>
              <a:rPr lang="tr-TR" sz="2000" dirty="0" smtClean="0">
                <a:solidFill>
                  <a:prstClr val="black"/>
                </a:solidFill>
              </a:rPr>
              <a:t>do not forget to ignore the top 1.5m of the pile in side friction calculations, because there might not be an effective soil pile contact in clayey soils towards the top of the pile. (same in </a:t>
            </a:r>
            <a:r>
              <a:rPr lang="tr-TR" sz="2000" dirty="0" smtClean="0">
                <a:solidFill>
                  <a:prstClr val="black"/>
                </a:solidFill>
                <a:latin typeface="Symbol" pitchFamily="18" charset="2"/>
              </a:rPr>
              <a:t>b</a:t>
            </a:r>
            <a:r>
              <a:rPr lang="tr-TR" sz="2000" dirty="0" smtClean="0">
                <a:solidFill>
                  <a:prstClr val="black"/>
                </a:solidFill>
              </a:rPr>
              <a:t> method)</a:t>
            </a:r>
            <a:endParaRPr lang="en-US" sz="2600" dirty="0" smtClean="0">
              <a:solidFill>
                <a:prstClr val="black"/>
              </a:solidFill>
            </a:endParaRPr>
          </a:p>
        </p:txBody>
      </p:sp>
    </p:spTree>
    <p:extLst>
      <p:ext uri="{BB962C8B-B14F-4D97-AF65-F5344CB8AC3E}">
        <p14:creationId xmlns:p14="http://schemas.microsoft.com/office/powerpoint/2010/main" val="3417364569"/>
      </p:ext>
    </p:extLst>
  </p:cSld>
  <p:clrMapOvr>
    <a:masterClrMapping/>
  </p:clrMapOvr>
  <p:transition>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Side friction </a:t>
            </a:r>
            <a:r>
              <a:rPr lang="tr-TR" b="1" dirty="0" smtClean="0">
                <a:solidFill>
                  <a:schemeClr val="tx1"/>
                </a:solidFill>
                <a:latin typeface="Arial" pitchFamily="34" charset="0"/>
                <a:cs typeface="Arial" pitchFamily="34" charset="0"/>
              </a:rPr>
              <a:t>(</a:t>
            </a:r>
            <a:r>
              <a:rPr lang="en-US" b="1" dirty="0" smtClean="0">
                <a:solidFill>
                  <a:schemeClr val="tx1"/>
                </a:solidFill>
                <a:latin typeface="Arial" pitchFamily="34" charset="0"/>
                <a:cs typeface="Arial" pitchFamily="34" charset="0"/>
              </a:rPr>
              <a:t>skin friction</a:t>
            </a:r>
            <a:r>
              <a:rPr lang="tr-TR" b="1" dirty="0" smtClean="0">
                <a:solidFill>
                  <a:schemeClr val="tx1"/>
                </a:solidFill>
                <a:latin typeface="Arial" pitchFamily="34" charset="0"/>
                <a:cs typeface="Arial" pitchFamily="34" charset="0"/>
              </a:rPr>
              <a:t>) for piles in </a:t>
            </a:r>
            <a:r>
              <a:rPr lang="en-US" b="1" dirty="0" err="1" smtClean="0">
                <a:solidFill>
                  <a:schemeClr val="tx1"/>
                </a:solidFill>
                <a:latin typeface="Arial" pitchFamily="34" charset="0"/>
                <a:cs typeface="Arial" pitchFamily="34" charset="0"/>
              </a:rPr>
              <a:t>coh</a:t>
            </a:r>
            <a:r>
              <a:rPr lang="tr-TR" b="1" dirty="0" smtClean="0">
                <a:solidFill>
                  <a:schemeClr val="tx1"/>
                </a:solidFill>
                <a:latin typeface="Arial" pitchFamily="34" charset="0"/>
                <a:cs typeface="Arial" pitchFamily="34" charset="0"/>
              </a:rPr>
              <a:t>esive</a:t>
            </a:r>
            <a:r>
              <a:rPr lang="en-US" b="1" dirty="0" smtClean="0">
                <a:solidFill>
                  <a:schemeClr val="tx1"/>
                </a:solidFill>
                <a:latin typeface="Arial" pitchFamily="34" charset="0"/>
                <a:cs typeface="Arial" pitchFamily="34" charset="0"/>
              </a:rPr>
              <a:t> </a:t>
            </a:r>
            <a:r>
              <a:rPr lang="tr-TR" b="1" dirty="0" smtClean="0">
                <a:solidFill>
                  <a:schemeClr val="tx1"/>
                </a:solidFill>
                <a:latin typeface="Arial" pitchFamily="34" charset="0"/>
                <a:cs typeface="Arial" pitchFamily="34" charset="0"/>
              </a:rPr>
              <a:t>soils (clays</a:t>
            </a:r>
            <a:r>
              <a:rPr lang="en-US" b="1" dirty="0" smtClean="0">
                <a:solidFill>
                  <a:schemeClr val="tx1"/>
                </a:solidFill>
                <a:latin typeface="Arial" pitchFamily="34" charset="0"/>
                <a:cs typeface="Arial" pitchFamily="34" charset="0"/>
              </a:rPr>
              <a:t>)</a:t>
            </a:r>
            <a:r>
              <a:rPr lang="tr-TR" b="1" dirty="0" smtClean="0">
                <a:solidFill>
                  <a:schemeClr val="tx1"/>
                </a:solidFill>
                <a:latin typeface="Arial" pitchFamily="34" charset="0"/>
                <a:cs typeface="Arial" pitchFamily="34" charset="0"/>
              </a:rPr>
              <a:t>: </a:t>
            </a:r>
            <a:r>
              <a:rPr lang="tr-TR" b="1" dirty="0" smtClean="0">
                <a:solidFill>
                  <a:schemeClr val="tx1"/>
                </a:solidFill>
                <a:latin typeface="Symbol" pitchFamily="18" charset="2"/>
                <a:cs typeface="Arial" pitchFamily="34" charset="0"/>
              </a:rPr>
              <a:t>a</a:t>
            </a:r>
            <a:r>
              <a:rPr lang="tr-TR" b="1" dirty="0" smtClean="0">
                <a:solidFill>
                  <a:schemeClr val="tx1"/>
                </a:solidFill>
                <a:latin typeface="Arial" pitchFamily="34" charset="0"/>
                <a:cs typeface="Arial" pitchFamily="34" charset="0"/>
              </a:rPr>
              <a:t> method</a:t>
            </a:r>
            <a:endParaRPr lang="en-US" sz="1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5" name="Subtitle 2"/>
          <p:cNvSpPr txBox="1">
            <a:spLocks/>
          </p:cNvSpPr>
          <p:nvPr/>
        </p:nvSpPr>
        <p:spPr>
          <a:xfrm>
            <a:off x="6019800" y="1219200"/>
            <a:ext cx="2895600" cy="3581400"/>
          </a:xfrm>
          <a:prstGeom prst="rect">
            <a:avLst/>
          </a:prstGeom>
        </p:spPr>
        <p:txBody>
          <a:bodyPr>
            <a:noAutofit/>
          </a:bodyPr>
          <a:lstStyle/>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r>
              <a:rPr lang="en-US" sz="2000" dirty="0" smtClean="0">
                <a:solidFill>
                  <a:prstClr val="black"/>
                </a:solidFill>
              </a:rPr>
              <a:t> </a:t>
            </a:r>
            <a:r>
              <a:rPr lang="tr-TR" sz="2000" dirty="0" smtClean="0">
                <a:solidFill>
                  <a:prstClr val="black"/>
                </a:solidFill>
              </a:rPr>
              <a:t> some researchers stated that unit side friction resistance in alpha method is also a function of pile material and depth of embedment (Thomlinson, 1979). </a:t>
            </a: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381000" y="1219200"/>
            <a:ext cx="5467700" cy="3886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38200" y="5105400"/>
            <a:ext cx="4886325" cy="1457325"/>
          </a:xfrm>
          <a:prstGeom prst="rect">
            <a:avLst/>
          </a:prstGeom>
          <a:noFill/>
          <a:ln w="9525">
            <a:noFill/>
            <a:miter lim="800000"/>
            <a:headEnd/>
            <a:tailEnd/>
          </a:ln>
        </p:spPr>
      </p:pic>
      <p:sp>
        <p:nvSpPr>
          <p:cNvPr id="9" name="Subtitle 2"/>
          <p:cNvSpPr txBox="1">
            <a:spLocks/>
          </p:cNvSpPr>
          <p:nvPr/>
        </p:nvSpPr>
        <p:spPr>
          <a:xfrm>
            <a:off x="5867400" y="5715000"/>
            <a:ext cx="2743200" cy="533400"/>
          </a:xfrm>
          <a:prstGeom prst="rect">
            <a:avLst/>
          </a:prstGeom>
        </p:spPr>
        <p:txBody>
          <a:bodyPr>
            <a:noAutofit/>
          </a:bodyPr>
          <a:lstStyle/>
          <a:p>
            <a:pPr algn="just">
              <a:spcBef>
                <a:spcPts val="580"/>
              </a:spcBef>
              <a:buClr>
                <a:srgbClr val="D34817"/>
              </a:buClr>
              <a:buSzPct val="85000"/>
              <a:defRPr/>
            </a:pPr>
            <a:r>
              <a:rPr lang="tr-TR" sz="1600" dirty="0" smtClean="0">
                <a:solidFill>
                  <a:prstClr val="black"/>
                </a:solidFill>
              </a:rPr>
              <a:t>figure after Hannigan et. al. (1997)</a:t>
            </a: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sp>
        <p:nvSpPr>
          <p:cNvPr id="10" name="Subtitle 2"/>
          <p:cNvSpPr txBox="1">
            <a:spLocks/>
          </p:cNvSpPr>
          <p:nvPr/>
        </p:nvSpPr>
        <p:spPr>
          <a:xfrm>
            <a:off x="457200" y="1752600"/>
            <a:ext cx="762000" cy="457200"/>
          </a:xfrm>
          <a:prstGeom prst="rect">
            <a:avLst/>
          </a:prstGeom>
        </p:spPr>
        <p:txBody>
          <a:bodyPr>
            <a:noAutofit/>
          </a:bodyPr>
          <a:lstStyle/>
          <a:p>
            <a:pPr algn="just">
              <a:spcBef>
                <a:spcPts val="580"/>
              </a:spcBef>
              <a:buClr>
                <a:srgbClr val="D34817"/>
              </a:buClr>
              <a:buSzPct val="85000"/>
              <a:defRPr/>
            </a:pPr>
            <a:r>
              <a:rPr lang="tr-TR" sz="2000" dirty="0" smtClean="0">
                <a:solidFill>
                  <a:prstClr val="black"/>
                </a:solidFill>
              </a:rPr>
              <a:t>c</a:t>
            </a:r>
            <a:r>
              <a:rPr lang="tr-TR" sz="2000" baseline="-25000" dirty="0" smtClean="0">
                <a:solidFill>
                  <a:prstClr val="black"/>
                </a:solidFill>
              </a:rPr>
              <a:t>a</a:t>
            </a:r>
            <a:r>
              <a:rPr lang="tr-TR" sz="2000" dirty="0" smtClean="0">
                <a:solidFill>
                  <a:prstClr val="black"/>
                </a:solidFill>
              </a:rPr>
              <a:t>=f</a:t>
            </a:r>
            <a:r>
              <a:rPr lang="tr-TR" sz="2000" baseline="-25000" dirty="0" smtClean="0">
                <a:solidFill>
                  <a:prstClr val="black"/>
                </a:solidFill>
              </a:rPr>
              <a:t>s</a:t>
            </a: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cxnSp>
        <p:nvCxnSpPr>
          <p:cNvPr id="12" name="Straight Arrow Connector 11"/>
          <p:cNvCxnSpPr/>
          <p:nvPr/>
        </p:nvCxnSpPr>
        <p:spPr>
          <a:xfrm flipH="1" flipV="1">
            <a:off x="914400" y="2133600"/>
            <a:ext cx="4572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5486400" y="4953000"/>
            <a:ext cx="990600" cy="304800"/>
          </a:xfrm>
          <a:prstGeom prst="rect">
            <a:avLst/>
          </a:prstGeom>
        </p:spPr>
        <p:txBody>
          <a:bodyPr>
            <a:noAutofit/>
          </a:bodyPr>
          <a:lstStyle/>
          <a:p>
            <a:pPr algn="just">
              <a:spcBef>
                <a:spcPts val="580"/>
              </a:spcBef>
              <a:buClr>
                <a:srgbClr val="D34817"/>
              </a:buClr>
              <a:buSzPct val="85000"/>
              <a:defRPr/>
            </a:pPr>
            <a:r>
              <a:rPr lang="tr-TR" sz="1600" dirty="0" smtClean="0">
                <a:solidFill>
                  <a:prstClr val="black"/>
                </a:solidFill>
              </a:rPr>
              <a:t>(pürüzlü)</a:t>
            </a: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cxnSp>
        <p:nvCxnSpPr>
          <p:cNvPr id="14" name="Elbow Connector 13"/>
          <p:cNvCxnSpPr/>
          <p:nvPr/>
        </p:nvCxnSpPr>
        <p:spPr>
          <a:xfrm flipV="1">
            <a:off x="3581400" y="5105400"/>
            <a:ext cx="1828800" cy="76200"/>
          </a:xfrm>
          <a:prstGeom prst="bentConnector3">
            <a:avLst>
              <a:gd name="adj1" fmla="val 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634469"/>
      </p:ext>
    </p:extLst>
  </p:cSld>
  <p:clrMapOvr>
    <a:masterClrMapping/>
  </p:clrMapOvr>
  <p:transition>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Pile capacity based on CPT Results</a:t>
            </a:r>
            <a:endParaRPr lang="en-US" sz="100" dirty="0" smtClean="0">
              <a:solidFill>
                <a:schemeClr val="tx1"/>
              </a:solidFill>
            </a:endParaRPr>
          </a:p>
          <a:p>
            <a:pPr algn="just">
              <a:buFont typeface="Courier New" pitchFamily="49" charset="0"/>
              <a:buChar char="o"/>
            </a:pPr>
            <a:r>
              <a:rPr lang="tr-TR" sz="2200" dirty="0" smtClean="0">
                <a:solidFill>
                  <a:schemeClr val="tx1"/>
                </a:solidFill>
              </a:rPr>
              <a:t> </a:t>
            </a:r>
            <a:r>
              <a:rPr lang="en-US" sz="2000" dirty="0" smtClean="0">
                <a:solidFill>
                  <a:schemeClr val="tx1"/>
                </a:solidFill>
              </a:rPr>
              <a:t>predicting the axial load capacity of piles from CPT results are attractive because of the similarities between the CPT and the load transfer mechanism in deep foundations.</a:t>
            </a: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5" name="Subtitle 2"/>
          <p:cNvSpPr txBox="1">
            <a:spLocks/>
          </p:cNvSpPr>
          <p:nvPr/>
        </p:nvSpPr>
        <p:spPr>
          <a:xfrm>
            <a:off x="304800" y="1676400"/>
            <a:ext cx="5029200" cy="4876800"/>
          </a:xfrm>
          <a:prstGeom prst="rect">
            <a:avLst/>
          </a:prstGeom>
        </p:spPr>
        <p:txBody>
          <a:bodyPr>
            <a:noAutofit/>
          </a:bodyPr>
          <a:lstStyle/>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r>
              <a:rPr lang="en-US" sz="2000" dirty="0" smtClean="0">
                <a:solidFill>
                  <a:prstClr val="black"/>
                </a:solidFill>
              </a:rPr>
              <a:t> CPT is essentially a miniature pile load test. </a:t>
            </a: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r>
              <a:rPr lang="en-US" sz="2000" dirty="0" smtClean="0">
                <a:solidFill>
                  <a:prstClr val="black"/>
                </a:solidFill>
              </a:rPr>
              <a:t> cone tip resistance</a:t>
            </a:r>
            <a:r>
              <a:rPr lang="tr-TR" sz="2000" dirty="0" smtClean="0">
                <a:solidFill>
                  <a:prstClr val="black"/>
                </a:solidFill>
              </a:rPr>
              <a:t>(q</a:t>
            </a:r>
            <a:r>
              <a:rPr lang="en-US" sz="2000" baseline="-25000" dirty="0" smtClean="0">
                <a:solidFill>
                  <a:prstClr val="black"/>
                </a:solidFill>
              </a:rPr>
              <a:t>c</a:t>
            </a:r>
            <a:r>
              <a:rPr lang="tr-TR" sz="2000" dirty="0" smtClean="0">
                <a:solidFill>
                  <a:prstClr val="black"/>
                </a:solidFill>
              </a:rPr>
              <a:t>)</a:t>
            </a:r>
            <a:r>
              <a:rPr lang="en-US" sz="2000" dirty="0" smtClean="0">
                <a:solidFill>
                  <a:prstClr val="black"/>
                </a:solidFill>
              </a:rPr>
              <a:t> is similar to the </a:t>
            </a:r>
            <a:r>
              <a:rPr lang="tr-TR" sz="2000" dirty="0" smtClean="0">
                <a:solidFill>
                  <a:prstClr val="black"/>
                </a:solidFill>
              </a:rPr>
              <a:t>net unit toe bearing resistance (q'</a:t>
            </a:r>
            <a:r>
              <a:rPr lang="tr-TR" sz="2000" baseline="-25000" dirty="0" smtClean="0">
                <a:solidFill>
                  <a:prstClr val="black"/>
                </a:solidFill>
              </a:rPr>
              <a:t>t</a:t>
            </a:r>
            <a:r>
              <a:rPr lang="tr-TR" sz="2000" dirty="0" smtClean="0">
                <a:solidFill>
                  <a:prstClr val="black"/>
                </a:solidFill>
              </a:rPr>
              <a:t>)</a:t>
            </a:r>
            <a:r>
              <a:rPr lang="en-US" sz="2000" dirty="0" smtClean="0">
                <a:solidFill>
                  <a:prstClr val="black"/>
                </a:solidFill>
              </a:rPr>
              <a:t> in piles, and  the </a:t>
            </a:r>
            <a:r>
              <a:rPr lang="tr-TR" sz="2000" dirty="0" smtClean="0">
                <a:solidFill>
                  <a:prstClr val="black"/>
                </a:solidFill>
              </a:rPr>
              <a:t>cone </a:t>
            </a:r>
            <a:r>
              <a:rPr lang="en-US" sz="2000" dirty="0" smtClean="0">
                <a:solidFill>
                  <a:prstClr val="black"/>
                </a:solidFill>
              </a:rPr>
              <a:t>side friction</a:t>
            </a:r>
            <a:r>
              <a:rPr lang="tr-TR" sz="2000" dirty="0" smtClean="0">
                <a:solidFill>
                  <a:prstClr val="black"/>
                </a:solidFill>
              </a:rPr>
              <a:t> (f</a:t>
            </a:r>
            <a:r>
              <a:rPr lang="tr-TR" sz="2000" baseline="-25000" dirty="0" smtClean="0">
                <a:solidFill>
                  <a:prstClr val="black"/>
                </a:solidFill>
              </a:rPr>
              <a:t>s</a:t>
            </a:r>
            <a:r>
              <a:rPr lang="en-US" sz="2000" baseline="-25000" dirty="0" smtClean="0">
                <a:solidFill>
                  <a:prstClr val="black"/>
                </a:solidFill>
              </a:rPr>
              <a:t>c</a:t>
            </a:r>
            <a:r>
              <a:rPr lang="tr-TR" sz="2000" dirty="0" smtClean="0">
                <a:solidFill>
                  <a:prstClr val="black"/>
                </a:solidFill>
              </a:rPr>
              <a:t>)</a:t>
            </a:r>
            <a:r>
              <a:rPr lang="en-US" sz="2000" dirty="0" smtClean="0">
                <a:solidFill>
                  <a:prstClr val="black"/>
                </a:solidFill>
              </a:rPr>
              <a:t> is similar to the </a:t>
            </a:r>
            <a:r>
              <a:rPr lang="tr-TR" sz="2000" dirty="0" smtClean="0">
                <a:solidFill>
                  <a:prstClr val="black"/>
                </a:solidFill>
              </a:rPr>
              <a:t>unit side friction resistance (f</a:t>
            </a:r>
            <a:r>
              <a:rPr lang="tr-TR" sz="2000" baseline="-25000" dirty="0" smtClean="0">
                <a:solidFill>
                  <a:prstClr val="black"/>
                </a:solidFill>
              </a:rPr>
              <a:t>s</a:t>
            </a:r>
            <a:r>
              <a:rPr lang="tr-TR" sz="2000" dirty="0" smtClean="0">
                <a:solidFill>
                  <a:prstClr val="black"/>
                </a:solidFill>
              </a:rPr>
              <a:t>) </a:t>
            </a:r>
            <a:r>
              <a:rPr lang="en-US" sz="2000" dirty="0" smtClean="0">
                <a:solidFill>
                  <a:prstClr val="black"/>
                </a:solidFill>
              </a:rPr>
              <a:t>in piles</a:t>
            </a:r>
            <a:r>
              <a:rPr lang="tr-TR" sz="2000" dirty="0" smtClean="0">
                <a:solidFill>
                  <a:prstClr val="black"/>
                </a:solidFill>
              </a:rPr>
              <a:t>.</a:t>
            </a:r>
            <a:endParaRPr lang="en-US" sz="2000" dirty="0" smtClean="0">
              <a:solidFill>
                <a:prstClr val="black"/>
              </a:solidFill>
            </a:endParaRPr>
          </a:p>
          <a:p>
            <a:pPr algn="just">
              <a:spcBef>
                <a:spcPts val="580"/>
              </a:spcBef>
              <a:buClr>
                <a:srgbClr val="D34817"/>
              </a:buClr>
              <a:buSzPct val="85000"/>
              <a:buFont typeface="Courier New" pitchFamily="49" charset="0"/>
              <a:buChar char="o"/>
              <a:defRPr/>
            </a:pPr>
            <a:endParaRPr lang="en-US" sz="2000" dirty="0" smtClean="0">
              <a:solidFill>
                <a:prstClr val="black"/>
              </a:solidFill>
            </a:endParaRPr>
          </a:p>
          <a:p>
            <a:pPr algn="just">
              <a:spcBef>
                <a:spcPts val="580"/>
              </a:spcBef>
              <a:buClr>
                <a:srgbClr val="D34817"/>
              </a:buClr>
              <a:buSzPct val="85000"/>
              <a:buFont typeface="Courier New" pitchFamily="49" charset="0"/>
              <a:buChar char="o"/>
              <a:defRPr/>
            </a:pPr>
            <a:r>
              <a:rPr lang="en-US" sz="2000" dirty="0" smtClean="0">
                <a:solidFill>
                  <a:prstClr val="black"/>
                </a:solidFill>
              </a:rPr>
              <a:t> there are many CPT based methods including Dutch Method, French Method, Meyerhof Method, </a:t>
            </a:r>
            <a:r>
              <a:rPr lang="en-US" sz="2000" dirty="0" err="1" smtClean="0">
                <a:solidFill>
                  <a:prstClr val="black"/>
                </a:solidFill>
              </a:rPr>
              <a:t>Tumay</a:t>
            </a:r>
            <a:r>
              <a:rPr lang="en-US" sz="2000" dirty="0" smtClean="0">
                <a:solidFill>
                  <a:prstClr val="black"/>
                </a:solidFill>
              </a:rPr>
              <a:t> and </a:t>
            </a:r>
            <a:r>
              <a:rPr lang="en-US" sz="2000" dirty="0" err="1" smtClean="0">
                <a:solidFill>
                  <a:prstClr val="black"/>
                </a:solidFill>
              </a:rPr>
              <a:t>Fakhroo</a:t>
            </a:r>
            <a:r>
              <a:rPr lang="en-US" sz="2000" dirty="0" smtClean="0">
                <a:solidFill>
                  <a:prstClr val="black"/>
                </a:solidFill>
              </a:rPr>
              <a:t> Method, Nottingham and </a:t>
            </a:r>
            <a:r>
              <a:rPr lang="en-US" sz="2000" dirty="0" err="1" smtClean="0">
                <a:solidFill>
                  <a:prstClr val="black"/>
                </a:solidFill>
              </a:rPr>
              <a:t>Schmertmann</a:t>
            </a:r>
            <a:r>
              <a:rPr lang="en-US" sz="2000" dirty="0" smtClean="0">
                <a:solidFill>
                  <a:prstClr val="black"/>
                </a:solidFill>
              </a:rPr>
              <a:t> Method, </a:t>
            </a:r>
            <a:r>
              <a:rPr lang="en-US" sz="2000" dirty="0" err="1" smtClean="0">
                <a:solidFill>
                  <a:prstClr val="black"/>
                </a:solidFill>
              </a:rPr>
              <a:t>Eslami</a:t>
            </a:r>
            <a:r>
              <a:rPr lang="en-US" sz="2000" dirty="0" smtClean="0">
                <a:solidFill>
                  <a:prstClr val="black"/>
                </a:solidFill>
              </a:rPr>
              <a:t> and </a:t>
            </a:r>
            <a:r>
              <a:rPr lang="en-US" sz="2000" dirty="0" err="1" smtClean="0">
                <a:solidFill>
                  <a:prstClr val="black"/>
                </a:solidFill>
              </a:rPr>
              <a:t>Fellenius</a:t>
            </a:r>
            <a:r>
              <a:rPr lang="en-US" sz="2000" dirty="0" smtClean="0">
                <a:solidFill>
                  <a:prstClr val="black"/>
                </a:solidFill>
              </a:rPr>
              <a:t> Method.</a:t>
            </a: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srgbClr val="696464"/>
              </a:solidFill>
            </a:endParaRPr>
          </a:p>
          <a:p>
            <a:pPr lvl="1" algn="just">
              <a:spcBef>
                <a:spcPts val="370"/>
              </a:spcBef>
              <a:buClr>
                <a:srgbClr val="9B2D1F"/>
              </a:buClr>
              <a:buSzPct val="85000"/>
              <a:buFont typeface="Wingdings 2"/>
              <a:buNone/>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Arial" pitchFamily="34" charset="0"/>
              <a:buChar char="•"/>
              <a:defRPr/>
            </a:pPr>
            <a:endParaRPr lang="en-US" sz="2200" dirty="0" smtClean="0">
              <a:solidFill>
                <a:prstClr val="black"/>
              </a:solidFill>
            </a:endParaRPr>
          </a:p>
          <a:p>
            <a:pPr algn="just">
              <a:spcBef>
                <a:spcPts val="580"/>
              </a:spcBef>
              <a:buClr>
                <a:srgbClr val="D34817"/>
              </a:buClr>
              <a:buSzPct val="85000"/>
              <a:buFont typeface="Wingdings 2"/>
              <a:buNone/>
              <a:defRPr/>
            </a:pPr>
            <a:endParaRPr lang="en-US" sz="2600" dirty="0" smtClean="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6172200" y="1905000"/>
            <a:ext cx="2514600" cy="4604026"/>
          </a:xfrm>
          <a:prstGeom prst="rect">
            <a:avLst/>
          </a:prstGeom>
          <a:noFill/>
          <a:ln w="9525">
            <a:noFill/>
            <a:miter lim="800000"/>
            <a:headEnd/>
            <a:tailEnd/>
          </a:ln>
        </p:spPr>
      </p:pic>
    </p:spTree>
    <p:extLst>
      <p:ext uri="{BB962C8B-B14F-4D97-AF65-F5344CB8AC3E}">
        <p14:creationId xmlns:p14="http://schemas.microsoft.com/office/powerpoint/2010/main" val="1250761189"/>
      </p:ext>
    </p:extLst>
  </p:cSld>
  <p:clrMapOvr>
    <a:masterClrMapping/>
  </p:clrMapOvr>
  <p:transition>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Pile capacity based on CPT Results: </a:t>
            </a:r>
            <a:r>
              <a:rPr lang="en-US" b="1" dirty="0" err="1" smtClean="0">
                <a:solidFill>
                  <a:schemeClr val="tx1"/>
                </a:solidFill>
                <a:latin typeface="Arial" pitchFamily="34" charset="0"/>
                <a:cs typeface="Arial" pitchFamily="34" charset="0"/>
              </a:rPr>
              <a:t>Eslami</a:t>
            </a:r>
            <a:r>
              <a:rPr lang="en-US" b="1" dirty="0" smtClean="0">
                <a:solidFill>
                  <a:schemeClr val="tx1"/>
                </a:solidFill>
                <a:latin typeface="Arial" pitchFamily="34" charset="0"/>
                <a:cs typeface="Arial" pitchFamily="34" charset="0"/>
              </a:rPr>
              <a:t> and </a:t>
            </a:r>
            <a:r>
              <a:rPr lang="en-US" b="1" dirty="0" err="1" smtClean="0">
                <a:solidFill>
                  <a:schemeClr val="tx1"/>
                </a:solidFill>
                <a:latin typeface="Arial" pitchFamily="34" charset="0"/>
                <a:cs typeface="Arial" pitchFamily="34" charset="0"/>
              </a:rPr>
              <a:t>Fellenius</a:t>
            </a:r>
            <a:r>
              <a:rPr lang="en-US" b="1" dirty="0" smtClean="0">
                <a:solidFill>
                  <a:schemeClr val="tx1"/>
                </a:solidFill>
                <a:latin typeface="Arial" pitchFamily="34" charset="0"/>
                <a:cs typeface="Arial" pitchFamily="34" charset="0"/>
              </a:rPr>
              <a:t> Method</a:t>
            </a:r>
          </a:p>
          <a:p>
            <a:endParaRPr lang="en-US" sz="100" dirty="0" smtClean="0">
              <a:solidFill>
                <a:schemeClr val="tx1"/>
              </a:solidFill>
            </a:endParaRPr>
          </a:p>
          <a:p>
            <a:pPr algn="just">
              <a:buFont typeface="Courier New" pitchFamily="49" charset="0"/>
              <a:buChar char="o"/>
            </a:pPr>
            <a:r>
              <a:rPr lang="tr-TR" sz="2200" dirty="0" smtClean="0">
                <a:solidFill>
                  <a:schemeClr val="tx1"/>
                </a:solidFill>
              </a:rPr>
              <a:t> </a:t>
            </a:r>
            <a:r>
              <a:rPr lang="en-US" sz="2200" dirty="0" smtClean="0">
                <a:solidFill>
                  <a:schemeClr val="tx1"/>
                </a:solidFill>
              </a:rPr>
              <a:t>we will cover </a:t>
            </a:r>
            <a:r>
              <a:rPr lang="en-US" sz="2200" dirty="0" err="1" smtClean="0">
                <a:solidFill>
                  <a:schemeClr val="tx1"/>
                </a:solidFill>
              </a:rPr>
              <a:t>Eslami</a:t>
            </a:r>
            <a:r>
              <a:rPr lang="en-US" sz="2200" dirty="0" smtClean="0">
                <a:solidFill>
                  <a:schemeClr val="tx1"/>
                </a:solidFill>
              </a:rPr>
              <a:t> and </a:t>
            </a:r>
            <a:r>
              <a:rPr lang="en-US" sz="2200" dirty="0" err="1" smtClean="0">
                <a:solidFill>
                  <a:schemeClr val="tx1"/>
                </a:solidFill>
              </a:rPr>
              <a:t>Fellenius</a:t>
            </a:r>
            <a:r>
              <a:rPr lang="en-US" sz="2200" dirty="0" smtClean="0">
                <a:solidFill>
                  <a:schemeClr val="tx1"/>
                </a:solidFill>
              </a:rPr>
              <a:t> Method (1997), which is developed using the results of 102 full-scale static load tests together with CPT data.</a:t>
            </a: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r>
              <a:rPr lang="en-US" sz="2200" dirty="0" smtClean="0">
                <a:solidFill>
                  <a:schemeClr val="tx1"/>
                </a:solidFill>
              </a:rPr>
              <a:t> it is </a:t>
            </a:r>
            <a:r>
              <a:rPr lang="en-US" sz="2200" dirty="0" err="1" smtClean="0">
                <a:solidFill>
                  <a:schemeClr val="tx1"/>
                </a:solidFill>
              </a:rPr>
              <a:t>applicaple</a:t>
            </a:r>
            <a:r>
              <a:rPr lang="en-US" sz="2200" dirty="0" smtClean="0">
                <a:solidFill>
                  <a:schemeClr val="tx1"/>
                </a:solidFill>
              </a:rPr>
              <a:t> to any soil type. </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en-US" sz="2200" dirty="0" smtClean="0">
                <a:solidFill>
                  <a:schemeClr val="tx1"/>
                </a:solidFill>
              </a:rPr>
              <a:t> for this method, it is better to use a </a:t>
            </a:r>
            <a:r>
              <a:rPr lang="en-US" sz="2200" dirty="0" err="1" smtClean="0">
                <a:solidFill>
                  <a:schemeClr val="tx1"/>
                </a:solidFill>
              </a:rPr>
              <a:t>piezocone</a:t>
            </a:r>
            <a:r>
              <a:rPr lang="en-US" sz="2200" dirty="0" smtClean="0">
                <a:solidFill>
                  <a:schemeClr val="tx1"/>
                </a:solidFill>
              </a:rPr>
              <a:t> CPT (CPTU) to measure the pore water pressure near the cone tip during the test.</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en-US" sz="2200" dirty="0" smtClean="0">
                <a:solidFill>
                  <a:schemeClr val="tx1"/>
                </a:solidFill>
              </a:rPr>
              <a:t> depending on the details of the used </a:t>
            </a:r>
            <a:r>
              <a:rPr lang="en-US" sz="2200" dirty="0" err="1" smtClean="0">
                <a:solidFill>
                  <a:schemeClr val="tx1"/>
                </a:solidFill>
              </a:rPr>
              <a:t>piezocone</a:t>
            </a:r>
            <a:r>
              <a:rPr lang="en-US" sz="2200" dirty="0" smtClean="0">
                <a:solidFill>
                  <a:schemeClr val="tx1"/>
                </a:solidFill>
              </a:rPr>
              <a:t>, the measured cone tip resistance</a:t>
            </a:r>
            <a:r>
              <a:rPr lang="tr-TR" sz="2200" dirty="0" smtClean="0">
                <a:solidFill>
                  <a:schemeClr val="tx1"/>
                </a:solidFill>
              </a:rPr>
              <a:t>(q</a:t>
            </a:r>
            <a:r>
              <a:rPr lang="en-US" sz="2200" baseline="-25000" dirty="0" smtClean="0">
                <a:solidFill>
                  <a:schemeClr val="tx1"/>
                </a:solidFill>
              </a:rPr>
              <a:t>c</a:t>
            </a:r>
            <a:r>
              <a:rPr lang="tr-TR" sz="2200" dirty="0" smtClean="0">
                <a:solidFill>
                  <a:schemeClr val="tx1"/>
                </a:solidFill>
              </a:rPr>
              <a:t>)</a:t>
            </a:r>
            <a:r>
              <a:rPr lang="en-US" sz="2200" dirty="0" smtClean="0">
                <a:solidFill>
                  <a:schemeClr val="tx1"/>
                </a:solidFill>
              </a:rPr>
              <a:t> is corrected to have “corrected cone resistance,</a:t>
            </a:r>
            <a:r>
              <a:rPr lang="tr-TR" sz="2200" dirty="0" smtClean="0">
                <a:solidFill>
                  <a:schemeClr val="tx1"/>
                </a:solidFill>
              </a:rPr>
              <a:t> q</a:t>
            </a:r>
            <a:r>
              <a:rPr lang="en-US" sz="2200" baseline="-25000" dirty="0" smtClean="0">
                <a:solidFill>
                  <a:schemeClr val="tx1"/>
                </a:solidFill>
              </a:rPr>
              <a:t>T</a:t>
            </a:r>
            <a:r>
              <a:rPr lang="en-US" sz="2200" dirty="0" smtClean="0">
                <a:solidFill>
                  <a:schemeClr val="tx1"/>
                </a:solidFill>
              </a:rPr>
              <a:t>” . A plot of </a:t>
            </a:r>
            <a:r>
              <a:rPr lang="tr-TR" sz="2200" dirty="0" smtClean="0">
                <a:solidFill>
                  <a:schemeClr val="tx1"/>
                </a:solidFill>
              </a:rPr>
              <a:t>q</a:t>
            </a:r>
            <a:r>
              <a:rPr lang="en-US" sz="2200" baseline="-25000" dirty="0" smtClean="0">
                <a:solidFill>
                  <a:schemeClr val="tx1"/>
                </a:solidFill>
              </a:rPr>
              <a:t>T</a:t>
            </a:r>
            <a:r>
              <a:rPr lang="en-US" sz="2200" dirty="0" smtClean="0">
                <a:solidFill>
                  <a:schemeClr val="tx1"/>
                </a:solidFill>
              </a:rPr>
              <a:t> </a:t>
            </a:r>
            <a:r>
              <a:rPr lang="en-US" sz="2200" dirty="0" err="1" smtClean="0">
                <a:solidFill>
                  <a:schemeClr val="tx1"/>
                </a:solidFill>
              </a:rPr>
              <a:t>vs</a:t>
            </a:r>
            <a:r>
              <a:rPr lang="en-US" sz="2200" dirty="0" smtClean="0">
                <a:solidFill>
                  <a:schemeClr val="tx1"/>
                </a:solidFill>
              </a:rPr>
              <a:t> depth is provided to the geotechnical engineer. </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3852168380"/>
      </p:ext>
    </p:extLst>
  </p:cSld>
  <p:clrMapOvr>
    <a:masterClrMapping/>
  </p:clrMapOvr>
  <p:transition>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Pile capacity based on CPT Results: </a:t>
            </a:r>
            <a:r>
              <a:rPr lang="en-US" b="1" dirty="0" err="1" smtClean="0">
                <a:solidFill>
                  <a:schemeClr val="tx1"/>
                </a:solidFill>
                <a:latin typeface="Arial" pitchFamily="34" charset="0"/>
                <a:cs typeface="Arial" pitchFamily="34" charset="0"/>
              </a:rPr>
              <a:t>Eslami</a:t>
            </a:r>
            <a:r>
              <a:rPr lang="en-US" b="1" dirty="0" smtClean="0">
                <a:solidFill>
                  <a:schemeClr val="tx1"/>
                </a:solidFill>
                <a:latin typeface="Arial" pitchFamily="34" charset="0"/>
                <a:cs typeface="Arial" pitchFamily="34" charset="0"/>
              </a:rPr>
              <a:t> and </a:t>
            </a:r>
            <a:r>
              <a:rPr lang="en-US" b="1" dirty="0" err="1" smtClean="0">
                <a:solidFill>
                  <a:schemeClr val="tx1"/>
                </a:solidFill>
                <a:latin typeface="Arial" pitchFamily="34" charset="0"/>
                <a:cs typeface="Arial" pitchFamily="34" charset="0"/>
              </a:rPr>
              <a:t>Fellenius</a:t>
            </a:r>
            <a:r>
              <a:rPr lang="en-US" b="1" dirty="0" smtClean="0">
                <a:solidFill>
                  <a:schemeClr val="tx1"/>
                </a:solidFill>
                <a:latin typeface="Arial" pitchFamily="34" charset="0"/>
                <a:cs typeface="Arial" pitchFamily="34" charset="0"/>
              </a:rPr>
              <a:t> Method</a:t>
            </a:r>
          </a:p>
          <a:p>
            <a:endParaRPr lang="en-US" sz="100" dirty="0" smtClean="0">
              <a:solidFill>
                <a:schemeClr val="tx1"/>
              </a:solidFill>
            </a:endParaRPr>
          </a:p>
          <a:p>
            <a:pPr algn="just">
              <a:buFont typeface="Courier New" pitchFamily="49" charset="0"/>
              <a:buChar char="o"/>
            </a:pPr>
            <a:r>
              <a:rPr lang="en-US" sz="2200" dirty="0" smtClean="0">
                <a:solidFill>
                  <a:schemeClr val="tx1"/>
                </a:solidFill>
              </a:rPr>
              <a:t> this method applies an extra correction to “corrected cone resistance,</a:t>
            </a:r>
            <a:r>
              <a:rPr lang="tr-TR" sz="2200" dirty="0" smtClean="0">
                <a:solidFill>
                  <a:schemeClr val="tx1"/>
                </a:solidFill>
              </a:rPr>
              <a:t> q</a:t>
            </a:r>
            <a:r>
              <a:rPr lang="en-US" sz="2200" baseline="-25000" dirty="0" smtClean="0">
                <a:solidFill>
                  <a:schemeClr val="tx1"/>
                </a:solidFill>
              </a:rPr>
              <a:t>T</a:t>
            </a:r>
            <a:r>
              <a:rPr lang="en-US" sz="2200" dirty="0" smtClean="0">
                <a:solidFill>
                  <a:schemeClr val="tx1"/>
                </a:solidFill>
              </a:rPr>
              <a:t>” to have effective cone resistance</a:t>
            </a:r>
            <a:r>
              <a:rPr lang="tr-TR" sz="2200" dirty="0" smtClean="0">
                <a:solidFill>
                  <a:schemeClr val="tx1"/>
                </a:solidFill>
              </a:rPr>
              <a:t> q</a:t>
            </a:r>
            <a:r>
              <a:rPr lang="en-US" sz="2200" baseline="-25000" dirty="0" smtClean="0">
                <a:solidFill>
                  <a:schemeClr val="tx1"/>
                </a:solidFill>
              </a:rPr>
              <a:t>E </a:t>
            </a:r>
            <a:r>
              <a:rPr lang="en-US" sz="2200" dirty="0" smtClean="0">
                <a:solidFill>
                  <a:schemeClr val="tx1"/>
                </a:solidFill>
              </a:rPr>
              <a:t>.</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r>
              <a:rPr lang="en-US" sz="2200" dirty="0" smtClean="0">
                <a:solidFill>
                  <a:schemeClr val="tx1"/>
                </a:solidFill>
              </a:rPr>
              <a:t> </a:t>
            </a:r>
            <a:r>
              <a:rPr lang="en-US" sz="2200" b="1" u="sng" dirty="0" smtClean="0">
                <a:solidFill>
                  <a:schemeClr val="tx1"/>
                </a:solidFill>
              </a:rPr>
              <a:t>toe bearing</a:t>
            </a:r>
            <a:r>
              <a:rPr lang="en-US" sz="2200" dirty="0" smtClean="0">
                <a:solidFill>
                  <a:schemeClr val="tx1"/>
                </a:solidFill>
              </a:rPr>
              <a:t>: net unit toe bearing resistance</a:t>
            </a:r>
            <a:r>
              <a:rPr lang="tr-TR" sz="2200" dirty="0" smtClean="0">
                <a:solidFill>
                  <a:schemeClr val="tx1"/>
                </a:solidFill>
              </a:rPr>
              <a:t> (q</a:t>
            </a:r>
            <a:r>
              <a:rPr lang="en-US" sz="2200" dirty="0" smtClean="0">
                <a:solidFill>
                  <a:schemeClr val="tx1"/>
                </a:solidFill>
              </a:rPr>
              <a:t>'</a:t>
            </a:r>
            <a:r>
              <a:rPr lang="en-US" sz="2200" baseline="-25000" dirty="0" smtClean="0">
                <a:solidFill>
                  <a:schemeClr val="tx1"/>
                </a:solidFill>
              </a:rPr>
              <a:t>t</a:t>
            </a:r>
            <a:r>
              <a:rPr lang="tr-TR" sz="2200" dirty="0" smtClean="0">
                <a:solidFill>
                  <a:schemeClr val="tx1"/>
                </a:solidFill>
              </a:rPr>
              <a:t>)</a:t>
            </a:r>
            <a:r>
              <a:rPr lang="en-US" sz="2200" dirty="0" smtClean="0">
                <a:solidFill>
                  <a:schemeClr val="tx1"/>
                </a:solidFill>
              </a:rPr>
              <a:t> is correlated with the effective cone resistance </a:t>
            </a:r>
            <a:r>
              <a:rPr lang="tr-TR" sz="2200" dirty="0" smtClean="0">
                <a:solidFill>
                  <a:schemeClr val="tx1"/>
                </a:solidFill>
              </a:rPr>
              <a:t>(q</a:t>
            </a:r>
            <a:r>
              <a:rPr lang="en-US" sz="2200" baseline="-25000" dirty="0" smtClean="0">
                <a:solidFill>
                  <a:schemeClr val="tx1"/>
                </a:solidFill>
              </a:rPr>
              <a:t>E</a:t>
            </a:r>
            <a:r>
              <a:rPr lang="tr-TR" sz="2200" dirty="0" smtClean="0">
                <a:solidFill>
                  <a:schemeClr val="tx1"/>
                </a:solidFill>
              </a:rPr>
              <a:t>)</a:t>
            </a:r>
            <a:r>
              <a:rPr lang="en-US" sz="2200" dirty="0" smtClean="0">
                <a:solidFill>
                  <a:schemeClr val="tx1"/>
                </a:solidFill>
              </a:rPr>
              <a:t>.</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371600" y="2057400"/>
            <a:ext cx="5282005" cy="18288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143000" y="5334000"/>
            <a:ext cx="1371600" cy="595563"/>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2895600" y="5029200"/>
            <a:ext cx="4105275" cy="1052069"/>
          </a:xfrm>
          <a:prstGeom prst="rect">
            <a:avLst/>
          </a:prstGeom>
          <a:noFill/>
          <a:ln w="9525">
            <a:noFill/>
            <a:miter lim="800000"/>
            <a:headEnd/>
            <a:tailEnd/>
          </a:ln>
        </p:spPr>
      </p:pic>
      <p:sp>
        <p:nvSpPr>
          <p:cNvPr id="6" name="TextBox 5"/>
          <p:cNvSpPr txBox="1"/>
          <p:nvPr/>
        </p:nvSpPr>
        <p:spPr>
          <a:xfrm>
            <a:off x="5334000" y="5486400"/>
            <a:ext cx="3505200" cy="369332"/>
          </a:xfrm>
          <a:prstGeom prst="rect">
            <a:avLst/>
          </a:prstGeom>
          <a:noFill/>
        </p:spPr>
        <p:txBody>
          <a:bodyPr wrap="square" rtlCol="0">
            <a:spAutoFit/>
          </a:bodyPr>
          <a:lstStyle/>
          <a:p>
            <a:r>
              <a:rPr lang="en-US" dirty="0" smtClean="0">
                <a:solidFill>
                  <a:prstClr val="black"/>
                </a:solidFill>
              </a:rPr>
              <a:t>(use C</a:t>
            </a:r>
            <a:r>
              <a:rPr lang="en-US" baseline="-25000" dirty="0" smtClean="0">
                <a:solidFill>
                  <a:prstClr val="black"/>
                </a:solidFill>
              </a:rPr>
              <a:t>t</a:t>
            </a:r>
            <a:r>
              <a:rPr lang="en-US" dirty="0" smtClean="0">
                <a:solidFill>
                  <a:prstClr val="black"/>
                </a:solidFill>
              </a:rPr>
              <a:t>=1 for piles in any soil)</a:t>
            </a:r>
            <a:endParaRPr lang="en-US" dirty="0">
              <a:solidFill>
                <a:prstClr val="black"/>
              </a:solidFill>
            </a:endParaRPr>
          </a:p>
        </p:txBody>
      </p:sp>
    </p:spTree>
    <p:extLst>
      <p:ext uri="{BB962C8B-B14F-4D97-AF65-F5344CB8AC3E}">
        <p14:creationId xmlns:p14="http://schemas.microsoft.com/office/powerpoint/2010/main" val="1434031638"/>
      </p:ext>
    </p:extLst>
  </p:cSld>
  <p:clrMapOvr>
    <a:masterClrMapping/>
  </p:clrMapOvr>
  <p:transition>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Pile capacity based on CPT Results: </a:t>
            </a:r>
            <a:r>
              <a:rPr lang="en-US" b="1" dirty="0" err="1" smtClean="0">
                <a:solidFill>
                  <a:schemeClr val="tx1"/>
                </a:solidFill>
                <a:latin typeface="Arial" pitchFamily="34" charset="0"/>
                <a:cs typeface="Arial" pitchFamily="34" charset="0"/>
              </a:rPr>
              <a:t>Eslami</a:t>
            </a:r>
            <a:r>
              <a:rPr lang="en-US" b="1" dirty="0" smtClean="0">
                <a:solidFill>
                  <a:schemeClr val="tx1"/>
                </a:solidFill>
                <a:latin typeface="Arial" pitchFamily="34" charset="0"/>
                <a:cs typeface="Arial" pitchFamily="34" charset="0"/>
              </a:rPr>
              <a:t> and </a:t>
            </a:r>
            <a:r>
              <a:rPr lang="en-US" b="1" dirty="0" err="1" smtClean="0">
                <a:solidFill>
                  <a:schemeClr val="tx1"/>
                </a:solidFill>
                <a:latin typeface="Arial" pitchFamily="34" charset="0"/>
                <a:cs typeface="Arial" pitchFamily="34" charset="0"/>
              </a:rPr>
              <a:t>Fellenius</a:t>
            </a:r>
            <a:r>
              <a:rPr lang="en-US" b="1" dirty="0" smtClean="0">
                <a:solidFill>
                  <a:schemeClr val="tx1"/>
                </a:solidFill>
                <a:latin typeface="Arial" pitchFamily="34" charset="0"/>
                <a:cs typeface="Arial" pitchFamily="34" charset="0"/>
              </a:rPr>
              <a:t> Method</a:t>
            </a:r>
          </a:p>
          <a:p>
            <a:endParaRPr lang="en-US" sz="1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7" name="Subtitle 2"/>
          <p:cNvSpPr txBox="1">
            <a:spLocks/>
          </p:cNvSpPr>
          <p:nvPr/>
        </p:nvSpPr>
        <p:spPr>
          <a:xfrm>
            <a:off x="304800" y="1219200"/>
            <a:ext cx="4267200" cy="3429000"/>
          </a:xfrm>
          <a:prstGeom prst="rect">
            <a:avLst/>
          </a:prstGeom>
        </p:spPr>
        <p:txBody>
          <a:bodyPr>
            <a:noAutofit/>
          </a:bodyPr>
          <a:lstStyle/>
          <a:p>
            <a:pPr algn="just">
              <a:spcBef>
                <a:spcPts val="580"/>
              </a:spcBef>
              <a:buClr>
                <a:srgbClr val="D34817"/>
              </a:buClr>
              <a:buSzPct val="85000"/>
              <a:buFont typeface="Courier New" pitchFamily="49" charset="0"/>
              <a:buChar char="o"/>
              <a:defRPr/>
            </a:pPr>
            <a:r>
              <a:rPr lang="en-US" sz="2200" dirty="0" smtClean="0">
                <a:solidFill>
                  <a:prstClr val="black"/>
                </a:solidFill>
              </a:rPr>
              <a:t> for piles installed through a weak soil and into a dense soil: use the geometric average of the </a:t>
            </a:r>
            <a:r>
              <a:rPr lang="en-US" sz="2200" dirty="0" err="1" smtClean="0">
                <a:solidFill>
                  <a:prstClr val="black"/>
                </a:solidFill>
              </a:rPr>
              <a:t>q</a:t>
            </a:r>
            <a:r>
              <a:rPr lang="en-US" sz="2200" baseline="-25000" dirty="0" err="1" smtClean="0">
                <a:solidFill>
                  <a:prstClr val="black"/>
                </a:solidFill>
              </a:rPr>
              <a:t>E</a:t>
            </a:r>
            <a:r>
              <a:rPr lang="en-US" sz="2200" dirty="0" smtClean="0">
                <a:solidFill>
                  <a:prstClr val="black"/>
                </a:solidFill>
              </a:rPr>
              <a:t> values 8B above the pile toe to 4B below the pile toe.</a:t>
            </a:r>
          </a:p>
          <a:p>
            <a:pPr algn="just">
              <a:spcBef>
                <a:spcPts val="580"/>
              </a:spcBef>
              <a:buClr>
                <a:srgbClr val="D34817"/>
              </a:buClr>
              <a:buSzPct val="85000"/>
              <a:buFont typeface="Courier New" pitchFamily="49" charset="0"/>
              <a:buChar char="o"/>
              <a:defRPr/>
            </a:pPr>
            <a:endParaRPr lang="en-US" sz="2200" dirty="0" smtClean="0">
              <a:solidFill>
                <a:prstClr val="black"/>
              </a:solidFill>
            </a:endParaRPr>
          </a:p>
          <a:p>
            <a:pPr algn="just">
              <a:spcBef>
                <a:spcPts val="580"/>
              </a:spcBef>
              <a:buClr>
                <a:srgbClr val="D34817"/>
              </a:buClr>
              <a:buSzPct val="85000"/>
            </a:pPr>
            <a:r>
              <a:rPr lang="en-US" sz="2200" b="1" dirty="0" err="1" smtClean="0">
                <a:solidFill>
                  <a:prstClr val="black"/>
                </a:solidFill>
              </a:rPr>
              <a:t>q</a:t>
            </a:r>
            <a:r>
              <a:rPr lang="en-US" sz="2200" b="1" baseline="-25000" dirty="0" err="1" smtClean="0">
                <a:solidFill>
                  <a:prstClr val="black"/>
                </a:solidFill>
              </a:rPr>
              <a:t>Eg</a:t>
            </a:r>
            <a:r>
              <a:rPr lang="en-US" sz="2200" b="1" dirty="0" smtClean="0">
                <a:solidFill>
                  <a:prstClr val="black"/>
                </a:solidFill>
              </a:rPr>
              <a:t>=[(</a:t>
            </a:r>
            <a:r>
              <a:rPr lang="en-US" sz="2200" b="1" dirty="0" err="1" smtClean="0">
                <a:solidFill>
                  <a:prstClr val="black"/>
                </a:solidFill>
              </a:rPr>
              <a:t>q</a:t>
            </a:r>
            <a:r>
              <a:rPr lang="en-US" sz="2200" b="1" baseline="-25000" dirty="0" err="1" smtClean="0">
                <a:solidFill>
                  <a:prstClr val="black"/>
                </a:solidFill>
              </a:rPr>
              <a:t>E</a:t>
            </a:r>
            <a:r>
              <a:rPr lang="en-US" sz="2200" b="1" dirty="0" smtClean="0">
                <a:solidFill>
                  <a:prstClr val="black"/>
                </a:solidFill>
              </a:rPr>
              <a:t>)</a:t>
            </a:r>
            <a:r>
              <a:rPr lang="en-US" sz="2200" b="1" baseline="-25000" dirty="0" smtClean="0">
                <a:solidFill>
                  <a:prstClr val="black"/>
                </a:solidFill>
              </a:rPr>
              <a:t>1</a:t>
            </a:r>
            <a:r>
              <a:rPr lang="en-US" sz="2200" b="1" dirty="0" smtClean="0">
                <a:solidFill>
                  <a:prstClr val="black"/>
                </a:solidFill>
              </a:rPr>
              <a:t>. (</a:t>
            </a:r>
            <a:r>
              <a:rPr lang="en-US" sz="2200" b="1" dirty="0" err="1" smtClean="0">
                <a:solidFill>
                  <a:prstClr val="black"/>
                </a:solidFill>
              </a:rPr>
              <a:t>q</a:t>
            </a:r>
            <a:r>
              <a:rPr lang="en-US" sz="2200" b="1" baseline="-25000" dirty="0" err="1" smtClean="0">
                <a:solidFill>
                  <a:prstClr val="black"/>
                </a:solidFill>
              </a:rPr>
              <a:t>E</a:t>
            </a:r>
            <a:r>
              <a:rPr lang="en-US" sz="2200" b="1" dirty="0" smtClean="0">
                <a:solidFill>
                  <a:prstClr val="black"/>
                </a:solidFill>
              </a:rPr>
              <a:t>)</a:t>
            </a:r>
            <a:r>
              <a:rPr lang="en-US" sz="2200" b="1" baseline="-25000" dirty="0" smtClean="0">
                <a:solidFill>
                  <a:prstClr val="black"/>
                </a:solidFill>
              </a:rPr>
              <a:t>2</a:t>
            </a:r>
            <a:r>
              <a:rPr lang="en-US" sz="2200" b="1" dirty="0" smtClean="0">
                <a:solidFill>
                  <a:prstClr val="black"/>
                </a:solidFill>
              </a:rPr>
              <a:t> .(</a:t>
            </a:r>
            <a:r>
              <a:rPr lang="en-US" sz="2200" b="1" dirty="0" err="1" smtClean="0">
                <a:solidFill>
                  <a:prstClr val="black"/>
                </a:solidFill>
              </a:rPr>
              <a:t>q</a:t>
            </a:r>
            <a:r>
              <a:rPr lang="en-US" sz="2200" b="1" baseline="-25000" dirty="0" err="1" smtClean="0">
                <a:solidFill>
                  <a:prstClr val="black"/>
                </a:solidFill>
              </a:rPr>
              <a:t>E</a:t>
            </a:r>
            <a:r>
              <a:rPr lang="en-US" sz="2200" b="1" dirty="0" smtClean="0">
                <a:solidFill>
                  <a:prstClr val="black"/>
                </a:solidFill>
              </a:rPr>
              <a:t>)</a:t>
            </a:r>
            <a:r>
              <a:rPr lang="en-US" sz="2200" b="1" baseline="-25000" dirty="0" smtClean="0">
                <a:solidFill>
                  <a:prstClr val="black"/>
                </a:solidFill>
              </a:rPr>
              <a:t>3</a:t>
            </a:r>
            <a:r>
              <a:rPr lang="en-US" sz="2200" b="1" dirty="0" smtClean="0">
                <a:solidFill>
                  <a:prstClr val="black"/>
                </a:solidFill>
              </a:rPr>
              <a:t>… (</a:t>
            </a:r>
            <a:r>
              <a:rPr lang="en-US" sz="2200" b="1" dirty="0" err="1" smtClean="0">
                <a:solidFill>
                  <a:prstClr val="black"/>
                </a:solidFill>
              </a:rPr>
              <a:t>q</a:t>
            </a:r>
            <a:r>
              <a:rPr lang="en-US" sz="2200" b="1" baseline="-25000" dirty="0" err="1" smtClean="0">
                <a:solidFill>
                  <a:prstClr val="black"/>
                </a:solidFill>
              </a:rPr>
              <a:t>E</a:t>
            </a:r>
            <a:r>
              <a:rPr lang="en-US" sz="2200" b="1" dirty="0" smtClean="0">
                <a:solidFill>
                  <a:prstClr val="black"/>
                </a:solidFill>
              </a:rPr>
              <a:t>)</a:t>
            </a:r>
            <a:r>
              <a:rPr lang="en-US" sz="2200" b="1" baseline="-25000" dirty="0" smtClean="0">
                <a:solidFill>
                  <a:prstClr val="black"/>
                </a:solidFill>
              </a:rPr>
              <a:t>n</a:t>
            </a:r>
            <a:r>
              <a:rPr lang="en-US" sz="2200" b="1" dirty="0" smtClean="0">
                <a:solidFill>
                  <a:prstClr val="black"/>
                </a:solidFill>
              </a:rPr>
              <a:t>]</a:t>
            </a:r>
            <a:r>
              <a:rPr lang="en-US" sz="2200" b="1" baseline="30000" dirty="0" smtClean="0">
                <a:solidFill>
                  <a:prstClr val="black"/>
                </a:solidFill>
              </a:rPr>
              <a:t>1/n</a:t>
            </a:r>
            <a:endParaRPr lang="en-US" sz="2200" b="1" dirty="0" smtClean="0">
              <a:solidFill>
                <a:prstClr val="black"/>
              </a:solidFill>
            </a:endParaRPr>
          </a:p>
          <a:p>
            <a:pPr algn="just">
              <a:spcBef>
                <a:spcPts val="580"/>
              </a:spcBef>
              <a:buClr>
                <a:srgbClr val="D34817"/>
              </a:buClr>
              <a:buSzPct val="85000"/>
              <a:defRPr/>
            </a:pPr>
            <a:r>
              <a:rPr lang="en-US" sz="2200" dirty="0" smtClean="0">
                <a:solidFill>
                  <a:prstClr val="black"/>
                </a:solidFill>
              </a:rPr>
              <a:t>(note: equation 14.38 in your book is incorrect)</a:t>
            </a: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r>
              <a:rPr lang="en-US" sz="2200" dirty="0" smtClean="0">
                <a:solidFill>
                  <a:prstClr val="black"/>
                </a:solidFill>
              </a:rPr>
              <a:t>  for piles installed through a dense soil and into a weak soil: use the geometric average of the </a:t>
            </a:r>
            <a:r>
              <a:rPr lang="en-US" sz="2200" dirty="0" err="1" smtClean="0">
                <a:solidFill>
                  <a:prstClr val="black"/>
                </a:solidFill>
              </a:rPr>
              <a:t>q</a:t>
            </a:r>
            <a:r>
              <a:rPr lang="en-US" sz="2200" baseline="-25000" dirty="0" err="1" smtClean="0">
                <a:solidFill>
                  <a:prstClr val="black"/>
                </a:solidFill>
              </a:rPr>
              <a:t>E</a:t>
            </a:r>
            <a:r>
              <a:rPr lang="en-US" sz="2200" dirty="0" smtClean="0">
                <a:solidFill>
                  <a:prstClr val="black"/>
                </a:solidFill>
              </a:rPr>
              <a:t> values 2B above the pile toe to 4B below the pile toe.</a:t>
            </a:r>
            <a:endParaRPr lang="en-US" sz="2600" dirty="0" smtClean="0">
              <a:solidFill>
                <a:prstClr val="black"/>
              </a:solidFill>
            </a:endParaRPr>
          </a:p>
        </p:txBody>
      </p:sp>
      <p:pic>
        <p:nvPicPr>
          <p:cNvPr id="3074" name="Picture 2"/>
          <p:cNvPicPr>
            <a:picLocks noChangeAspect="1" noChangeArrowheads="1"/>
          </p:cNvPicPr>
          <p:nvPr/>
        </p:nvPicPr>
        <p:blipFill>
          <a:blip r:embed="rId3" cstate="print"/>
          <a:srcRect/>
          <a:stretch>
            <a:fillRect/>
          </a:stretch>
        </p:blipFill>
        <p:spPr bwMode="auto">
          <a:xfrm>
            <a:off x="4724400" y="1371600"/>
            <a:ext cx="1575707" cy="1828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477000" y="1371600"/>
            <a:ext cx="1990725" cy="1771650"/>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4800600" y="4267200"/>
            <a:ext cx="1575707" cy="18288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6705600" y="4495800"/>
            <a:ext cx="1771650" cy="1600200"/>
          </a:xfrm>
          <a:prstGeom prst="rect">
            <a:avLst/>
          </a:prstGeom>
          <a:noFill/>
          <a:ln w="9525">
            <a:noFill/>
            <a:miter lim="800000"/>
            <a:headEnd/>
            <a:tailEnd/>
          </a:ln>
        </p:spPr>
      </p:pic>
    </p:spTree>
    <p:extLst>
      <p:ext uri="{BB962C8B-B14F-4D97-AF65-F5344CB8AC3E}">
        <p14:creationId xmlns:p14="http://schemas.microsoft.com/office/powerpoint/2010/main" val="3102557317"/>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4343400" cy="5943600"/>
          </a:xfrm>
        </p:spPr>
        <p:txBody>
          <a:bodyPr>
            <a:noAutofit/>
          </a:bodyPr>
          <a:lstStyle/>
          <a:p>
            <a:r>
              <a:rPr lang="tr-TR" b="1" dirty="0" smtClean="0">
                <a:solidFill>
                  <a:schemeClr val="tx1"/>
                </a:solidFill>
                <a:latin typeface="Arial" pitchFamily="34" charset="0"/>
                <a:cs typeface="Arial" pitchFamily="34" charset="0"/>
              </a:rPr>
              <a:t>Steel Piles : H section</a:t>
            </a:r>
          </a:p>
          <a:p>
            <a:pPr algn="just">
              <a:buFont typeface="Courier New" pitchFamily="49" charset="0"/>
              <a:buChar char="o"/>
            </a:pPr>
            <a:r>
              <a:rPr lang="tr-TR" sz="2200" dirty="0" smtClean="0">
                <a:solidFill>
                  <a:schemeClr val="tx1"/>
                </a:solidFill>
              </a:rPr>
              <a:t>they are </a:t>
            </a:r>
            <a:r>
              <a:rPr lang="tr-TR" sz="2200" b="1" i="1" dirty="0" smtClean="0">
                <a:solidFill>
                  <a:schemeClr val="tx1"/>
                </a:solidFill>
              </a:rPr>
              <a:t>small displacement piles </a:t>
            </a:r>
            <a:r>
              <a:rPr lang="tr-TR" sz="2200" dirty="0" smtClean="0">
                <a:solidFill>
                  <a:schemeClr val="tx1"/>
                </a:solidFill>
              </a:rPr>
              <a:t> since they displace small volume of soil during driving.</a:t>
            </a:r>
            <a:endParaRPr lang="tr-TR" sz="2200" b="1" i="1" dirty="0" smtClean="0">
              <a:solidFill>
                <a:schemeClr val="tx1"/>
              </a:solidFill>
            </a:endParaRPr>
          </a:p>
          <a:p>
            <a:pPr algn="just">
              <a:buFont typeface="Courier New" pitchFamily="49" charset="0"/>
              <a:buChar char="o"/>
            </a:pPr>
            <a:endParaRPr lang="tr-TR" sz="500" dirty="0" smtClean="0">
              <a:solidFill>
                <a:schemeClr val="tx1"/>
              </a:solidFill>
            </a:endParaRPr>
          </a:p>
          <a:p>
            <a:pPr algn="just">
              <a:buFont typeface="Courier New" pitchFamily="49" charset="0"/>
              <a:buChar char="o"/>
            </a:pPr>
            <a:r>
              <a:rPr lang="tr-TR" sz="2200" dirty="0" smtClean="0"/>
              <a:t> </a:t>
            </a:r>
            <a:r>
              <a:rPr lang="tr-TR" sz="2200" dirty="0" smtClean="0">
                <a:solidFill>
                  <a:schemeClr val="tx1"/>
                </a:solidFill>
              </a:rPr>
              <a:t>often used as end bearing by driving until the bedrock.</a:t>
            </a:r>
          </a:p>
          <a:p>
            <a:pPr algn="just">
              <a:buFont typeface="Courier New" pitchFamily="49" charset="0"/>
              <a:buChar char="o"/>
            </a:pPr>
            <a:endParaRPr lang="tr-TR" sz="500" dirty="0" smtClean="0"/>
          </a:p>
          <a:p>
            <a:pPr algn="just">
              <a:buFont typeface="Courier New" pitchFamily="49" charset="0"/>
              <a:buChar char="o"/>
            </a:pPr>
            <a:r>
              <a:rPr lang="tr-TR" sz="2200" dirty="0" smtClean="0">
                <a:solidFill>
                  <a:schemeClr val="tx1"/>
                </a:solidFill>
              </a:rPr>
              <a:t> typically 15 to 50m long and have axial load capacity of 350 to 1800 kN.</a:t>
            </a:r>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934200" y="457200"/>
            <a:ext cx="1275448" cy="59055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24400" y="6019800"/>
            <a:ext cx="2143125" cy="304800"/>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5105400" y="4267200"/>
            <a:ext cx="1486281" cy="1557338"/>
          </a:xfrm>
          <a:prstGeom prst="rect">
            <a:avLst/>
          </a:prstGeom>
          <a:noFill/>
          <a:ln w="9525">
            <a:noFill/>
            <a:miter lim="800000"/>
            <a:headEnd/>
            <a:tailEnd/>
          </a:ln>
        </p:spPr>
      </p:pic>
      <p:sp>
        <p:nvSpPr>
          <p:cNvPr id="6" name="TextBox 5"/>
          <p:cNvSpPr txBox="1"/>
          <p:nvPr/>
        </p:nvSpPr>
        <p:spPr>
          <a:xfrm>
            <a:off x="6096000" y="1219200"/>
            <a:ext cx="838200" cy="400110"/>
          </a:xfrm>
          <a:prstGeom prst="rect">
            <a:avLst/>
          </a:prstGeom>
          <a:noFill/>
        </p:spPr>
        <p:txBody>
          <a:bodyPr wrap="square" rtlCol="0">
            <a:spAutoFit/>
          </a:bodyPr>
          <a:lstStyle/>
          <a:p>
            <a:r>
              <a:rPr lang="en-US" sz="2000" dirty="0" smtClean="0">
                <a:solidFill>
                  <a:srgbClr val="FF0000"/>
                </a:solidFill>
              </a:rPr>
              <a:t>web</a:t>
            </a:r>
            <a:endParaRPr lang="en-US" sz="2000" dirty="0">
              <a:solidFill>
                <a:srgbClr val="FF0000"/>
              </a:solidFill>
            </a:endParaRPr>
          </a:p>
        </p:txBody>
      </p:sp>
      <p:sp>
        <p:nvSpPr>
          <p:cNvPr id="7" name="TextBox 6"/>
          <p:cNvSpPr txBox="1"/>
          <p:nvPr/>
        </p:nvSpPr>
        <p:spPr>
          <a:xfrm>
            <a:off x="5562600" y="838200"/>
            <a:ext cx="990600" cy="400110"/>
          </a:xfrm>
          <a:prstGeom prst="rect">
            <a:avLst/>
          </a:prstGeom>
          <a:noFill/>
        </p:spPr>
        <p:txBody>
          <a:bodyPr wrap="square" rtlCol="0">
            <a:spAutoFit/>
          </a:bodyPr>
          <a:lstStyle/>
          <a:p>
            <a:r>
              <a:rPr lang="en-US" sz="2000" dirty="0" smtClean="0">
                <a:solidFill>
                  <a:srgbClr val="FF0000"/>
                </a:solidFill>
              </a:rPr>
              <a:t>flange</a:t>
            </a:r>
            <a:endParaRPr lang="en-US" sz="2000" dirty="0">
              <a:solidFill>
                <a:srgbClr val="FF0000"/>
              </a:solidFill>
            </a:endParaRPr>
          </a:p>
        </p:txBody>
      </p:sp>
      <p:sp>
        <p:nvSpPr>
          <p:cNvPr id="8" name="Oval 7"/>
          <p:cNvSpPr/>
          <p:nvPr/>
        </p:nvSpPr>
        <p:spPr>
          <a:xfrm rot="19989483">
            <a:off x="6846539" y="610868"/>
            <a:ext cx="1066800" cy="203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2"/>
          </p:cNvCxnSpPr>
          <p:nvPr/>
        </p:nvCxnSpPr>
        <p:spPr>
          <a:xfrm flipH="1">
            <a:off x="6400800" y="953615"/>
            <a:ext cx="503210" cy="1131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858000" y="838200"/>
            <a:ext cx="80801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rot="19989483">
            <a:off x="6943616" y="5519719"/>
            <a:ext cx="1474077" cy="7309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8751871">
            <a:off x="6708384" y="5170458"/>
            <a:ext cx="3048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Users\mmm\Desktop\H pile.jpg"/>
          <p:cNvPicPr>
            <a:picLocks noChangeAspect="1" noChangeArrowheads="1"/>
          </p:cNvPicPr>
          <p:nvPr/>
        </p:nvPicPr>
        <p:blipFill>
          <a:blip r:embed="rId6" cstate="print"/>
          <a:srcRect/>
          <a:stretch>
            <a:fillRect/>
          </a:stretch>
        </p:blipFill>
        <p:spPr bwMode="auto">
          <a:xfrm>
            <a:off x="457200" y="3886200"/>
            <a:ext cx="4048074" cy="27432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Pile capacity based on CPT Results: </a:t>
            </a:r>
            <a:r>
              <a:rPr lang="en-US" b="1" dirty="0" err="1" smtClean="0">
                <a:solidFill>
                  <a:schemeClr val="tx1"/>
                </a:solidFill>
                <a:latin typeface="Arial" pitchFamily="34" charset="0"/>
                <a:cs typeface="Arial" pitchFamily="34" charset="0"/>
              </a:rPr>
              <a:t>Eslami</a:t>
            </a:r>
            <a:r>
              <a:rPr lang="en-US" b="1" dirty="0" smtClean="0">
                <a:solidFill>
                  <a:schemeClr val="tx1"/>
                </a:solidFill>
                <a:latin typeface="Arial" pitchFamily="34" charset="0"/>
                <a:cs typeface="Arial" pitchFamily="34" charset="0"/>
              </a:rPr>
              <a:t> and </a:t>
            </a:r>
            <a:r>
              <a:rPr lang="en-US" b="1" dirty="0" err="1" smtClean="0">
                <a:solidFill>
                  <a:schemeClr val="tx1"/>
                </a:solidFill>
                <a:latin typeface="Arial" pitchFamily="34" charset="0"/>
                <a:cs typeface="Arial" pitchFamily="34" charset="0"/>
              </a:rPr>
              <a:t>Fellenius</a:t>
            </a:r>
            <a:r>
              <a:rPr lang="en-US" b="1" dirty="0" smtClean="0">
                <a:solidFill>
                  <a:schemeClr val="tx1"/>
                </a:solidFill>
                <a:latin typeface="Arial" pitchFamily="34" charset="0"/>
                <a:cs typeface="Arial" pitchFamily="34" charset="0"/>
              </a:rPr>
              <a:t> Method</a:t>
            </a:r>
          </a:p>
          <a:p>
            <a:endParaRPr lang="en-US" sz="100" dirty="0" smtClean="0">
              <a:solidFill>
                <a:schemeClr val="tx1"/>
              </a:solidFill>
            </a:endParaRPr>
          </a:p>
          <a:p>
            <a:pPr algn="just">
              <a:buFont typeface="Courier New" pitchFamily="49" charset="0"/>
              <a:buChar char="o"/>
            </a:pPr>
            <a:r>
              <a:rPr lang="en-US" sz="2200" dirty="0" smtClean="0">
                <a:solidFill>
                  <a:schemeClr val="tx1"/>
                </a:solidFill>
              </a:rPr>
              <a:t> </a:t>
            </a:r>
            <a:r>
              <a:rPr lang="en-US" sz="2200" b="1" u="sng" dirty="0" smtClean="0">
                <a:solidFill>
                  <a:schemeClr val="tx1"/>
                </a:solidFill>
              </a:rPr>
              <a:t>side friction</a:t>
            </a:r>
            <a:r>
              <a:rPr lang="en-US" sz="2200" dirty="0" smtClean="0">
                <a:solidFill>
                  <a:schemeClr val="tx1"/>
                </a:solidFill>
              </a:rPr>
              <a:t>: the following equation is applied to each CPT data to obtain the unit side friction resistance: </a:t>
            </a: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1066800" y="3657600"/>
            <a:ext cx="6444284" cy="2514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981200" y="2362200"/>
            <a:ext cx="1514475" cy="58678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114800" y="2209800"/>
            <a:ext cx="3997079" cy="1044315"/>
          </a:xfrm>
          <a:prstGeom prst="rect">
            <a:avLst/>
          </a:prstGeom>
          <a:noFill/>
          <a:ln w="9525">
            <a:noFill/>
            <a:miter lim="800000"/>
            <a:headEnd/>
            <a:tailEnd/>
          </a:ln>
        </p:spPr>
      </p:pic>
    </p:spTree>
    <p:extLst>
      <p:ext uri="{BB962C8B-B14F-4D97-AF65-F5344CB8AC3E}">
        <p14:creationId xmlns:p14="http://schemas.microsoft.com/office/powerpoint/2010/main" val="1793339408"/>
      </p:ext>
    </p:extLst>
  </p:cSld>
  <p:clrMapOvr>
    <a:masterClrMapping/>
  </p:clrMapOvr>
  <p:transition>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Pile capacity based on CPT Results: </a:t>
            </a:r>
            <a:r>
              <a:rPr lang="en-US" b="1" dirty="0" err="1" smtClean="0">
                <a:solidFill>
                  <a:schemeClr val="tx1"/>
                </a:solidFill>
                <a:latin typeface="Arial" pitchFamily="34" charset="0"/>
                <a:cs typeface="Arial" pitchFamily="34" charset="0"/>
              </a:rPr>
              <a:t>Eslami</a:t>
            </a:r>
            <a:r>
              <a:rPr lang="en-US" b="1" dirty="0" smtClean="0">
                <a:solidFill>
                  <a:schemeClr val="tx1"/>
                </a:solidFill>
                <a:latin typeface="Arial" pitchFamily="34" charset="0"/>
                <a:cs typeface="Arial" pitchFamily="34" charset="0"/>
              </a:rPr>
              <a:t> and </a:t>
            </a:r>
            <a:r>
              <a:rPr lang="en-US" b="1" dirty="0" err="1" smtClean="0">
                <a:solidFill>
                  <a:schemeClr val="tx1"/>
                </a:solidFill>
                <a:latin typeface="Arial" pitchFamily="34" charset="0"/>
                <a:cs typeface="Arial" pitchFamily="34" charset="0"/>
              </a:rPr>
              <a:t>Fellenius</a:t>
            </a:r>
            <a:r>
              <a:rPr lang="en-US" b="1" dirty="0" smtClean="0">
                <a:solidFill>
                  <a:schemeClr val="tx1"/>
                </a:solidFill>
                <a:latin typeface="Arial" pitchFamily="34" charset="0"/>
                <a:cs typeface="Arial" pitchFamily="34" charset="0"/>
              </a:rPr>
              <a:t> Method</a:t>
            </a:r>
          </a:p>
          <a:p>
            <a:endParaRPr lang="en-US" sz="100" dirty="0" smtClean="0">
              <a:solidFill>
                <a:schemeClr val="tx1"/>
              </a:solidFill>
            </a:endParaRPr>
          </a:p>
          <a:p>
            <a:pPr algn="just">
              <a:buFont typeface="Courier New" pitchFamily="49" charset="0"/>
              <a:buChar char="o"/>
            </a:pPr>
            <a:r>
              <a:rPr lang="en-US" sz="2200" dirty="0" smtClean="0">
                <a:solidFill>
                  <a:schemeClr val="tx1"/>
                </a:solidFill>
              </a:rPr>
              <a:t> note that Cs dependent on the soil type, and remember that there is no soil sampling in CPT.  </a:t>
            </a: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6" name="Subtitle 2"/>
          <p:cNvSpPr txBox="1">
            <a:spLocks/>
          </p:cNvSpPr>
          <p:nvPr/>
        </p:nvSpPr>
        <p:spPr>
          <a:xfrm>
            <a:off x="304800" y="2057400"/>
            <a:ext cx="3505200" cy="4343400"/>
          </a:xfrm>
          <a:prstGeom prst="rect">
            <a:avLst/>
          </a:prstGeom>
        </p:spPr>
        <p:txBody>
          <a:bodyPr>
            <a:noAutofit/>
          </a:bodyPr>
          <a:lstStyle/>
          <a:p>
            <a:pPr algn="just">
              <a:spcBef>
                <a:spcPts val="580"/>
              </a:spcBef>
              <a:buClr>
                <a:srgbClr val="D34817"/>
              </a:buClr>
              <a:buSzPct val="85000"/>
              <a:buFont typeface="Courier New" pitchFamily="49" charset="0"/>
              <a:buChar char="o"/>
              <a:defRPr/>
            </a:pPr>
            <a:r>
              <a:rPr lang="en-US" sz="2200" dirty="0" smtClean="0">
                <a:solidFill>
                  <a:prstClr val="black"/>
                </a:solidFill>
              </a:rPr>
              <a:t> the following chart can be used to estimate the soil type.</a:t>
            </a:r>
          </a:p>
          <a:p>
            <a:pPr algn="just">
              <a:spcBef>
                <a:spcPts val="580"/>
              </a:spcBef>
              <a:buClr>
                <a:srgbClr val="D34817"/>
              </a:buClr>
              <a:buSzPct val="85000"/>
              <a:buFont typeface="Courier New" pitchFamily="49" charset="0"/>
              <a:buChar char="o"/>
              <a:defRPr/>
            </a:pPr>
            <a:endParaRPr lang="en-US" sz="1000" dirty="0" smtClean="0">
              <a:solidFill>
                <a:prstClr val="black"/>
              </a:solidFill>
            </a:endParaRPr>
          </a:p>
          <a:p>
            <a:pPr algn="just">
              <a:spcBef>
                <a:spcPts val="580"/>
              </a:spcBef>
              <a:buClr>
                <a:srgbClr val="D34817"/>
              </a:buClr>
              <a:buSzPct val="85000"/>
              <a:buFont typeface="Courier New" pitchFamily="49" charset="0"/>
              <a:buChar char="o"/>
              <a:defRPr/>
            </a:pPr>
            <a:r>
              <a:rPr lang="en-US" sz="2200" dirty="0" smtClean="0">
                <a:solidFill>
                  <a:prstClr val="black"/>
                </a:solidFill>
              </a:rPr>
              <a:t> remember that CPT is a continuous profile test,</a:t>
            </a:r>
          </a:p>
          <a:p>
            <a:pPr algn="just">
              <a:spcBef>
                <a:spcPts val="580"/>
              </a:spcBef>
              <a:buClr>
                <a:srgbClr val="D34817"/>
              </a:buClr>
              <a:buSzPct val="85000"/>
              <a:buFont typeface="Courier New" pitchFamily="49" charset="0"/>
              <a:buChar char="o"/>
              <a:defRPr/>
            </a:pPr>
            <a:endParaRPr lang="en-US" sz="1000" dirty="0" smtClean="0">
              <a:solidFill>
                <a:prstClr val="black"/>
              </a:solidFill>
            </a:endParaRPr>
          </a:p>
          <a:p>
            <a:pPr algn="just">
              <a:spcBef>
                <a:spcPts val="580"/>
              </a:spcBef>
              <a:buClr>
                <a:srgbClr val="D34817"/>
              </a:buClr>
              <a:buSzPct val="85000"/>
              <a:buFont typeface="Courier New" pitchFamily="49" charset="0"/>
              <a:buChar char="o"/>
              <a:defRPr/>
            </a:pPr>
            <a:r>
              <a:rPr lang="en-US" sz="2200" dirty="0" smtClean="0">
                <a:solidFill>
                  <a:prstClr val="black"/>
                </a:solidFill>
              </a:rPr>
              <a:t> for hand calculations, we divide the profile into layers based on the CPT results. Then we calculate </a:t>
            </a:r>
            <a:r>
              <a:rPr lang="en-US" sz="2200" dirty="0" err="1" smtClean="0">
                <a:solidFill>
                  <a:prstClr val="black"/>
                </a:solidFill>
              </a:rPr>
              <a:t>fs</a:t>
            </a:r>
            <a:r>
              <a:rPr lang="en-US" sz="2200" dirty="0" smtClean="0">
                <a:solidFill>
                  <a:prstClr val="black"/>
                </a:solidFill>
              </a:rPr>
              <a:t> for each layer. </a:t>
            </a: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srgbClr val="696464"/>
              </a:solidFill>
            </a:endParaRPr>
          </a:p>
          <a:p>
            <a:pPr lvl="1" algn="just">
              <a:spcBef>
                <a:spcPts val="370"/>
              </a:spcBef>
              <a:buClr>
                <a:srgbClr val="9B2D1F"/>
              </a:buClr>
              <a:buSzPct val="85000"/>
              <a:buFont typeface="Wingdings 2"/>
              <a:buNone/>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Arial" pitchFamily="34" charset="0"/>
              <a:buChar char="•"/>
              <a:defRPr/>
            </a:pPr>
            <a:endParaRPr lang="en-US" sz="2200" dirty="0" smtClean="0">
              <a:solidFill>
                <a:prstClr val="black"/>
              </a:solidFill>
            </a:endParaRPr>
          </a:p>
          <a:p>
            <a:pPr algn="just">
              <a:spcBef>
                <a:spcPts val="580"/>
              </a:spcBef>
              <a:buClr>
                <a:srgbClr val="D34817"/>
              </a:buClr>
              <a:buSzPct val="85000"/>
              <a:buFont typeface="Wingdings 2"/>
              <a:buNone/>
              <a:defRPr/>
            </a:pPr>
            <a:endParaRPr lang="en-US" sz="2600" dirty="0" smtClean="0">
              <a:solidFill>
                <a:prstClr val="black"/>
              </a:solidFill>
            </a:endParaRPr>
          </a:p>
        </p:txBody>
      </p:sp>
      <p:pic>
        <p:nvPicPr>
          <p:cNvPr id="2050" name="Picture 2"/>
          <p:cNvPicPr>
            <a:picLocks noChangeAspect="1" noChangeArrowheads="1"/>
          </p:cNvPicPr>
          <p:nvPr/>
        </p:nvPicPr>
        <p:blipFill>
          <a:blip r:embed="rId3" cstate="print"/>
          <a:srcRect/>
          <a:stretch>
            <a:fillRect/>
          </a:stretch>
        </p:blipFill>
        <p:spPr bwMode="auto">
          <a:xfrm>
            <a:off x="4114800" y="1981200"/>
            <a:ext cx="4580930" cy="4343400"/>
          </a:xfrm>
          <a:prstGeom prst="rect">
            <a:avLst/>
          </a:prstGeom>
          <a:noFill/>
          <a:ln w="9525">
            <a:noFill/>
            <a:miter lim="800000"/>
            <a:headEnd/>
            <a:tailEnd/>
          </a:ln>
        </p:spPr>
      </p:pic>
      <p:sp>
        <p:nvSpPr>
          <p:cNvPr id="8" name="TextBox 7"/>
          <p:cNvSpPr txBox="1"/>
          <p:nvPr/>
        </p:nvSpPr>
        <p:spPr>
          <a:xfrm>
            <a:off x="5867400" y="6248400"/>
            <a:ext cx="2514600" cy="369332"/>
          </a:xfrm>
          <a:prstGeom prst="rect">
            <a:avLst/>
          </a:prstGeom>
          <a:noFill/>
        </p:spPr>
        <p:txBody>
          <a:bodyPr wrap="square" rtlCol="0">
            <a:spAutoFit/>
          </a:bodyPr>
          <a:lstStyle/>
          <a:p>
            <a:r>
              <a:rPr lang="en-US" dirty="0" smtClean="0">
                <a:solidFill>
                  <a:prstClr val="black"/>
                </a:solidFill>
              </a:rPr>
              <a:t>(cone skin friction)</a:t>
            </a:r>
            <a:endParaRPr lang="en-US" dirty="0">
              <a:solidFill>
                <a:prstClr val="black"/>
              </a:solidFill>
            </a:endParaRPr>
          </a:p>
        </p:txBody>
      </p:sp>
      <p:pic>
        <p:nvPicPr>
          <p:cNvPr id="2051" name="Picture 3"/>
          <p:cNvPicPr>
            <a:picLocks noChangeAspect="1" noChangeArrowheads="1"/>
          </p:cNvPicPr>
          <p:nvPr/>
        </p:nvPicPr>
        <p:blipFill>
          <a:blip r:embed="rId4" cstate="print"/>
          <a:srcRect/>
          <a:stretch>
            <a:fillRect/>
          </a:stretch>
        </p:blipFill>
        <p:spPr bwMode="auto">
          <a:xfrm>
            <a:off x="914400" y="6248400"/>
            <a:ext cx="3124200" cy="457200"/>
          </a:xfrm>
          <a:prstGeom prst="rect">
            <a:avLst/>
          </a:prstGeom>
          <a:noFill/>
          <a:ln w="9525">
            <a:noFill/>
            <a:miter lim="800000"/>
            <a:headEnd/>
            <a:tailEnd/>
          </a:ln>
        </p:spPr>
      </p:pic>
    </p:spTree>
    <p:extLst>
      <p:ext uri="{BB962C8B-B14F-4D97-AF65-F5344CB8AC3E}">
        <p14:creationId xmlns:p14="http://schemas.microsoft.com/office/powerpoint/2010/main" val="1767848746"/>
      </p:ext>
    </p:extLst>
  </p:cSld>
  <p:clrMapOvr>
    <a:masterClrMapping/>
  </p:clrMapOvr>
  <p:transition>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Example 14.6: </a:t>
            </a:r>
            <a:r>
              <a:rPr lang="en-US" b="1" dirty="0" err="1" smtClean="0">
                <a:solidFill>
                  <a:schemeClr val="tx1"/>
                </a:solidFill>
                <a:latin typeface="Arial" pitchFamily="34" charset="0"/>
                <a:cs typeface="Arial" pitchFamily="34" charset="0"/>
              </a:rPr>
              <a:t>Eslami</a:t>
            </a:r>
            <a:r>
              <a:rPr lang="en-US" b="1" dirty="0" smtClean="0">
                <a:solidFill>
                  <a:schemeClr val="tx1"/>
                </a:solidFill>
                <a:latin typeface="Arial" pitchFamily="34" charset="0"/>
                <a:cs typeface="Arial" pitchFamily="34" charset="0"/>
              </a:rPr>
              <a:t> and </a:t>
            </a:r>
            <a:r>
              <a:rPr lang="en-US" b="1" dirty="0" err="1" smtClean="0">
                <a:solidFill>
                  <a:schemeClr val="tx1"/>
                </a:solidFill>
                <a:latin typeface="Arial" pitchFamily="34" charset="0"/>
                <a:cs typeface="Arial" pitchFamily="34" charset="0"/>
              </a:rPr>
              <a:t>Fellenius</a:t>
            </a:r>
            <a:r>
              <a:rPr lang="en-US" b="1" dirty="0" smtClean="0">
                <a:solidFill>
                  <a:schemeClr val="tx1"/>
                </a:solidFill>
                <a:latin typeface="Arial" pitchFamily="34" charset="0"/>
                <a:cs typeface="Arial" pitchFamily="34" charset="0"/>
              </a:rPr>
              <a:t> Method</a:t>
            </a:r>
          </a:p>
          <a:p>
            <a:endParaRPr lang="en-US" sz="1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6" name="Subtitle 2"/>
          <p:cNvSpPr txBox="1">
            <a:spLocks/>
          </p:cNvSpPr>
          <p:nvPr/>
        </p:nvSpPr>
        <p:spPr>
          <a:xfrm>
            <a:off x="304800" y="1676400"/>
            <a:ext cx="3505200" cy="4724400"/>
          </a:xfrm>
          <a:prstGeom prst="rect">
            <a:avLst/>
          </a:prstGeom>
        </p:spPr>
        <p:txBody>
          <a:bodyPr>
            <a:noAutofit/>
          </a:bodyPr>
          <a:lstStyle/>
          <a:p>
            <a:pPr algn="just">
              <a:spcBef>
                <a:spcPts val="580"/>
              </a:spcBef>
              <a:buClr>
                <a:srgbClr val="D34817"/>
              </a:buClr>
              <a:buSzPct val="85000"/>
              <a:defRPr/>
            </a:pPr>
            <a:r>
              <a:rPr lang="en-US" sz="2200" dirty="0" smtClean="0">
                <a:solidFill>
                  <a:prstClr val="black"/>
                </a:solidFill>
              </a:rPr>
              <a:t>a 400mm </a:t>
            </a:r>
            <a:r>
              <a:rPr lang="en-US" sz="2200" dirty="0" err="1" smtClean="0">
                <a:solidFill>
                  <a:prstClr val="black"/>
                </a:solidFill>
              </a:rPr>
              <a:t>prestressed</a:t>
            </a:r>
            <a:r>
              <a:rPr lang="en-US" sz="2200" dirty="0" smtClean="0">
                <a:solidFill>
                  <a:prstClr val="black"/>
                </a:solidFill>
              </a:rPr>
              <a:t> concrete pile is to be driven 12m into the soil profile shown. Using the </a:t>
            </a:r>
            <a:r>
              <a:rPr lang="en-US" sz="2200" dirty="0" err="1" smtClean="0">
                <a:solidFill>
                  <a:prstClr val="black"/>
                </a:solidFill>
              </a:rPr>
              <a:t>Eslami</a:t>
            </a:r>
            <a:r>
              <a:rPr lang="en-US" sz="2200" dirty="0" smtClean="0">
                <a:solidFill>
                  <a:prstClr val="black"/>
                </a:solidFill>
              </a:rPr>
              <a:t> and </a:t>
            </a:r>
            <a:r>
              <a:rPr lang="en-US" sz="2200" dirty="0" err="1" smtClean="0">
                <a:solidFill>
                  <a:prstClr val="black"/>
                </a:solidFill>
              </a:rPr>
              <a:t>Fellenius</a:t>
            </a:r>
            <a:r>
              <a:rPr lang="en-US" sz="2200" dirty="0" smtClean="0">
                <a:solidFill>
                  <a:prstClr val="black"/>
                </a:solidFill>
              </a:rPr>
              <a:t> Method and a FS of 2.5, compute the allowable downward capacity of the pile.</a:t>
            </a: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endParaRPr lang="en-US" sz="2200" dirty="0" smtClean="0">
              <a:solidFill>
                <a:srgbClr val="696464"/>
              </a:solidFill>
            </a:endParaRPr>
          </a:p>
          <a:p>
            <a:pPr lvl="1" algn="just">
              <a:spcBef>
                <a:spcPts val="370"/>
              </a:spcBef>
              <a:buClr>
                <a:srgbClr val="9B2D1F"/>
              </a:buClr>
              <a:buSzPct val="85000"/>
              <a:buFont typeface="Wingdings 2"/>
              <a:buNone/>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Arial" pitchFamily="34" charset="0"/>
              <a:buChar char="•"/>
              <a:defRPr/>
            </a:pPr>
            <a:endParaRPr lang="en-US" sz="2200" dirty="0" smtClean="0">
              <a:solidFill>
                <a:prstClr val="black"/>
              </a:solidFill>
            </a:endParaRPr>
          </a:p>
          <a:p>
            <a:pPr algn="just">
              <a:spcBef>
                <a:spcPts val="580"/>
              </a:spcBef>
              <a:buClr>
                <a:srgbClr val="D34817"/>
              </a:buClr>
              <a:buSzPct val="85000"/>
              <a:buFont typeface="Wingdings 2"/>
              <a:buNone/>
              <a:defRPr/>
            </a:pPr>
            <a:endParaRPr lang="en-US" sz="2600" dirty="0" smtClean="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4114800" y="1371600"/>
            <a:ext cx="4076700" cy="4514850"/>
          </a:xfrm>
          <a:prstGeom prst="rect">
            <a:avLst/>
          </a:prstGeom>
          <a:noFill/>
          <a:ln w="9525">
            <a:noFill/>
            <a:miter lim="800000"/>
            <a:headEnd/>
            <a:tailEnd/>
          </a:ln>
        </p:spPr>
      </p:pic>
      <p:cxnSp>
        <p:nvCxnSpPr>
          <p:cNvPr id="9" name="Straight Arrow Connector 8"/>
          <p:cNvCxnSpPr/>
          <p:nvPr/>
        </p:nvCxnSpPr>
        <p:spPr>
          <a:xfrm>
            <a:off x="7086600" y="4876800"/>
            <a:ext cx="838200" cy="3226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48600" y="4724400"/>
            <a:ext cx="1295400" cy="400110"/>
          </a:xfrm>
          <a:prstGeom prst="rect">
            <a:avLst/>
          </a:prstGeom>
          <a:noFill/>
        </p:spPr>
        <p:txBody>
          <a:bodyPr wrap="square" rtlCol="0">
            <a:spAutoFit/>
          </a:bodyPr>
          <a:lstStyle/>
          <a:p>
            <a:r>
              <a:rPr lang="en-US" sz="2000" dirty="0" smtClean="0">
                <a:solidFill>
                  <a:prstClr val="black"/>
                </a:solidFill>
              </a:rPr>
              <a:t>2500kPa</a:t>
            </a:r>
            <a:endParaRPr lang="en-US" sz="2000" dirty="0">
              <a:solidFill>
                <a:prstClr val="black"/>
              </a:solidFill>
            </a:endParaRPr>
          </a:p>
        </p:txBody>
      </p:sp>
      <p:pic>
        <p:nvPicPr>
          <p:cNvPr id="2" name="Picture 3"/>
          <p:cNvPicPr>
            <a:picLocks noChangeAspect="1" noChangeArrowheads="1"/>
          </p:cNvPicPr>
          <p:nvPr/>
        </p:nvPicPr>
        <p:blipFill>
          <a:blip r:embed="rId4" cstate="print"/>
          <a:srcRect/>
          <a:stretch>
            <a:fillRect/>
          </a:stretch>
        </p:blipFill>
        <p:spPr bwMode="auto">
          <a:xfrm>
            <a:off x="762000" y="5562600"/>
            <a:ext cx="3295650" cy="514350"/>
          </a:xfrm>
          <a:prstGeom prst="rect">
            <a:avLst/>
          </a:prstGeom>
          <a:noFill/>
          <a:ln w="9525">
            <a:noFill/>
            <a:miter lim="800000"/>
            <a:headEnd/>
            <a:tailEnd/>
          </a:ln>
        </p:spPr>
      </p:pic>
    </p:spTree>
    <p:extLst>
      <p:ext uri="{BB962C8B-B14F-4D97-AF65-F5344CB8AC3E}">
        <p14:creationId xmlns:p14="http://schemas.microsoft.com/office/powerpoint/2010/main" val="2188871450"/>
      </p:ext>
    </p:extLst>
  </p:cSld>
  <p:clrMapOvr>
    <a:masterClrMapping/>
  </p:clrMapOvr>
  <p:transition>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err="1" smtClean="0">
                <a:solidFill>
                  <a:schemeClr val="tx1"/>
                </a:solidFill>
                <a:latin typeface="Arial" pitchFamily="34" charset="0"/>
                <a:cs typeface="Arial" pitchFamily="34" charset="0"/>
              </a:rPr>
              <a:t>Sln</a:t>
            </a:r>
            <a:r>
              <a:rPr lang="en-US" b="1" dirty="0" smtClean="0">
                <a:solidFill>
                  <a:schemeClr val="tx1"/>
                </a:solidFill>
                <a:latin typeface="Arial" pitchFamily="34" charset="0"/>
                <a:cs typeface="Arial" pitchFamily="34" charset="0"/>
              </a:rPr>
              <a:t>. of Example 14.6</a:t>
            </a:r>
          </a:p>
          <a:p>
            <a:endParaRPr lang="en-US" sz="1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8" name="Picture 4"/>
          <p:cNvPicPr>
            <a:picLocks noChangeAspect="1" noChangeArrowheads="1"/>
          </p:cNvPicPr>
          <p:nvPr/>
        </p:nvPicPr>
        <p:blipFill>
          <a:blip r:embed="rId3" cstate="print"/>
          <a:srcRect/>
          <a:stretch>
            <a:fillRect/>
          </a:stretch>
        </p:blipFill>
        <p:spPr bwMode="auto">
          <a:xfrm>
            <a:off x="609600" y="990600"/>
            <a:ext cx="3042356" cy="66244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228599" y="1828800"/>
            <a:ext cx="5137207" cy="3810000"/>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srcRect/>
          <a:stretch>
            <a:fillRect/>
          </a:stretch>
        </p:blipFill>
        <p:spPr bwMode="auto">
          <a:xfrm>
            <a:off x="5334000" y="1371600"/>
            <a:ext cx="2907014" cy="3219450"/>
          </a:xfrm>
          <a:prstGeom prst="rect">
            <a:avLst/>
          </a:prstGeom>
          <a:noFill/>
          <a:ln w="9525">
            <a:noFill/>
            <a:miter lim="800000"/>
            <a:headEnd/>
            <a:tailEnd/>
          </a:ln>
        </p:spPr>
      </p:pic>
      <p:cxnSp>
        <p:nvCxnSpPr>
          <p:cNvPr id="7" name="Straight Arrow Connector 6"/>
          <p:cNvCxnSpPr/>
          <p:nvPr/>
        </p:nvCxnSpPr>
        <p:spPr>
          <a:xfrm>
            <a:off x="7467600" y="3886200"/>
            <a:ext cx="685800" cy="76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77200" y="3733800"/>
            <a:ext cx="1143000" cy="338554"/>
          </a:xfrm>
          <a:prstGeom prst="rect">
            <a:avLst/>
          </a:prstGeom>
          <a:noFill/>
        </p:spPr>
        <p:txBody>
          <a:bodyPr wrap="square" rtlCol="0">
            <a:spAutoFit/>
          </a:bodyPr>
          <a:lstStyle/>
          <a:p>
            <a:r>
              <a:rPr lang="en-US" sz="1600" dirty="0" smtClean="0">
                <a:solidFill>
                  <a:prstClr val="black"/>
                </a:solidFill>
              </a:rPr>
              <a:t>2500kPa</a:t>
            </a:r>
            <a:endParaRPr lang="en-US" sz="1600" dirty="0">
              <a:solidFill>
                <a:prstClr val="black"/>
              </a:solidFill>
            </a:endParaRPr>
          </a:p>
        </p:txBody>
      </p:sp>
    </p:spTree>
    <p:extLst>
      <p:ext uri="{BB962C8B-B14F-4D97-AF65-F5344CB8AC3E}">
        <p14:creationId xmlns:p14="http://schemas.microsoft.com/office/powerpoint/2010/main" val="2730767485"/>
      </p:ext>
    </p:extLst>
  </p:cSld>
  <p:clrMapOvr>
    <a:masterClrMapping/>
  </p:clrMapOvr>
  <p:transition>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229600" cy="1470025"/>
          </a:xfrm>
        </p:spPr>
        <p:txBody>
          <a:bodyPr/>
          <a:lstStyle/>
          <a:p>
            <a:r>
              <a:rPr lang="en-US" b="1" dirty="0" smtClean="0">
                <a:solidFill>
                  <a:schemeClr val="tx1"/>
                </a:solidFill>
                <a:latin typeface="Arial" pitchFamily="34" charset="0"/>
                <a:cs typeface="Arial" pitchFamily="34" charset="0"/>
              </a:rPr>
              <a:t>Group effects in piles</a:t>
            </a:r>
            <a:endParaRPr lang="en-US" dirty="0"/>
          </a:p>
        </p:txBody>
      </p:sp>
      <p:sp>
        <p:nvSpPr>
          <p:cNvPr id="6" name="Subtitle 2"/>
          <p:cNvSpPr>
            <a:spLocks noGrp="1"/>
          </p:cNvSpPr>
          <p:nvPr>
            <p:ph type="subTitle" idx="1"/>
          </p:nvPr>
        </p:nvSpPr>
        <p:spPr>
          <a:xfrm>
            <a:off x="381000" y="2743200"/>
            <a:ext cx="8229600" cy="3581400"/>
          </a:xfrm>
        </p:spPr>
        <p:txBody>
          <a:bodyPr>
            <a:noAutofit/>
          </a:bodyPr>
          <a:lstStyle/>
          <a:p>
            <a:endParaRPr lang="tr-TR" sz="2200" b="1" i="1" dirty="0" smtClean="0">
              <a:solidFill>
                <a:schemeClr val="tx1"/>
              </a:solidFill>
              <a:cs typeface="Arial" pitchFamily="34" charset="0"/>
            </a:endParaRPr>
          </a:p>
          <a:p>
            <a:pPr algn="just">
              <a:buFont typeface="Courier New" pitchFamily="49" charset="0"/>
              <a:buChar char="o"/>
            </a:pPr>
            <a:r>
              <a:rPr lang="en-US" sz="2200" dirty="0" smtClean="0">
                <a:solidFill>
                  <a:schemeClr val="tx1"/>
                </a:solidFill>
              </a:rPr>
              <a:t> so far we have talked about only single piles, but piles are usually installed in groups, because</a:t>
            </a:r>
            <a:r>
              <a:rPr lang="tr-TR" sz="2200" dirty="0" smtClean="0">
                <a:solidFill>
                  <a:schemeClr val="tx1"/>
                </a:solidFill>
              </a:rPr>
              <a:t>:</a:t>
            </a:r>
            <a:endParaRPr lang="en-US" sz="2200" dirty="0" smtClean="0">
              <a:solidFill>
                <a:schemeClr val="tx1"/>
              </a:solidFill>
            </a:endParaRPr>
          </a:p>
          <a:p>
            <a:pPr algn="just">
              <a:buFont typeface="Courier New" pitchFamily="49" charset="0"/>
              <a:buChar char="o"/>
            </a:pPr>
            <a:endParaRPr lang="tr-TR" sz="500" dirty="0" smtClean="0">
              <a:solidFill>
                <a:schemeClr val="tx1"/>
              </a:solidFill>
            </a:endParaRPr>
          </a:p>
          <a:p>
            <a:pPr lvl="1" algn="just">
              <a:buFont typeface="Wingdings" pitchFamily="2" charset="2"/>
              <a:buChar char="Ø"/>
            </a:pPr>
            <a:r>
              <a:rPr lang="tr-TR" sz="2200" dirty="0" smtClean="0"/>
              <a:t>pile groups have more load carrying capacity,</a:t>
            </a:r>
          </a:p>
          <a:p>
            <a:pPr lvl="1" algn="just">
              <a:buFont typeface="Wingdings" pitchFamily="2" charset="2"/>
              <a:buChar char="Ø"/>
            </a:pPr>
            <a:endParaRPr lang="tr-TR" sz="500" dirty="0" smtClean="0"/>
          </a:p>
          <a:p>
            <a:pPr lvl="1" algn="just">
              <a:buFont typeface="Wingdings" pitchFamily="2" charset="2"/>
              <a:buChar char="Ø"/>
            </a:pPr>
            <a:endParaRPr lang="tr-TR" sz="200" dirty="0" smtClean="0"/>
          </a:p>
          <a:p>
            <a:pPr lvl="1" algn="just">
              <a:buFont typeface="Wingdings" pitchFamily="2" charset="2"/>
              <a:buChar char="Ø"/>
            </a:pPr>
            <a:r>
              <a:rPr lang="tr-TR" sz="2200" dirty="0" smtClean="0"/>
              <a:t> safer to support in case of one pile has deficiency,</a:t>
            </a:r>
          </a:p>
          <a:p>
            <a:pPr lvl="1" algn="just">
              <a:buFont typeface="Wingdings" pitchFamily="2" charset="2"/>
              <a:buChar char="Ø"/>
            </a:pPr>
            <a:endParaRPr lang="tr-TR" sz="500" dirty="0" smtClean="0"/>
          </a:p>
          <a:p>
            <a:pPr lvl="1" algn="just">
              <a:buFont typeface="Wingdings" pitchFamily="2" charset="2"/>
              <a:buChar char="Ø"/>
            </a:pPr>
            <a:endParaRPr lang="tr-TR" sz="200" dirty="0" smtClean="0"/>
          </a:p>
          <a:p>
            <a:pPr lvl="1" algn="just">
              <a:buFont typeface="Wingdings" pitchFamily="2" charset="2"/>
              <a:buChar char="Ø"/>
            </a:pPr>
            <a:r>
              <a:rPr lang="tr-TR" sz="2200" dirty="0" smtClean="0"/>
              <a:t> soil is compressed laterally during driving, so the mobilized side friction is greater than for a single isolated pile.</a:t>
            </a:r>
            <a:endParaRPr lang="tr-TR" sz="2200" dirty="0" smtClean="0">
              <a:solidFill>
                <a:schemeClr val="tx1"/>
              </a:solidFill>
            </a:endParaRPr>
          </a:p>
          <a:p>
            <a:pPr algn="just"/>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1842591986"/>
      </p:ext>
    </p:extLst>
  </p:cSld>
  <p:clrMapOvr>
    <a:masterClrMapping/>
  </p:clrMapOvr>
  <p:transition>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Group efficiency in piles</a:t>
            </a:r>
          </a:p>
          <a:p>
            <a:endParaRPr lang="en-US" sz="100" dirty="0" smtClean="0">
              <a:solidFill>
                <a:schemeClr val="tx1"/>
              </a:solidFill>
            </a:endParaRPr>
          </a:p>
          <a:p>
            <a:pPr algn="just">
              <a:buFont typeface="Courier New" pitchFamily="49" charset="0"/>
              <a:buChar char="o"/>
            </a:pPr>
            <a:r>
              <a:rPr lang="tr-TR" sz="2200" dirty="0" smtClean="0">
                <a:solidFill>
                  <a:schemeClr val="tx1"/>
                </a:solidFill>
              </a:rPr>
              <a:t> </a:t>
            </a:r>
            <a:r>
              <a:rPr lang="en-US" sz="2200" dirty="0" smtClean="0">
                <a:solidFill>
                  <a:schemeClr val="tx1"/>
                </a:solidFill>
              </a:rPr>
              <a:t>the load capacity of a pile group is not necessarily the sum of the individual pile capacities.</a:t>
            </a: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the interactions between the piles in a group is called </a:t>
            </a:r>
            <a:r>
              <a:rPr lang="tr-TR" sz="2200" i="1" dirty="0" smtClean="0">
                <a:solidFill>
                  <a:schemeClr val="tx1"/>
                </a:solidFill>
              </a:rPr>
              <a:t>“group efficiency”</a:t>
            </a:r>
            <a:r>
              <a:rPr lang="tr-TR" sz="2200" dirty="0" smtClean="0">
                <a:solidFill>
                  <a:schemeClr val="tx1"/>
                </a:solidFill>
              </a:rPr>
              <a:t>, which depends on several factors including number, dimensions and spacing of the piles, soil type, direction of the applied load etc.</a:t>
            </a:r>
          </a:p>
          <a:p>
            <a:pPr algn="just">
              <a:buFont typeface="Courier New" pitchFamily="49" charset="0"/>
              <a:buChar char="o"/>
            </a:pPr>
            <a:endParaRPr lang="tr-TR" sz="2200" i="1" dirty="0" smtClean="0">
              <a:solidFill>
                <a:schemeClr val="tx1"/>
              </a:solidFill>
            </a:endParaRPr>
          </a:p>
          <a:p>
            <a:pPr algn="just">
              <a:buFont typeface="Courier New" pitchFamily="49" charset="0"/>
              <a:buChar char="o"/>
            </a:pPr>
            <a:r>
              <a:rPr lang="tr-TR" sz="2200" i="1" dirty="0" smtClean="0">
                <a:solidFill>
                  <a:schemeClr val="tx1"/>
                </a:solidFill>
              </a:rPr>
              <a:t> </a:t>
            </a:r>
            <a:r>
              <a:rPr lang="tr-TR" sz="2200" dirty="0" smtClean="0">
                <a:solidFill>
                  <a:schemeClr val="tx1"/>
                </a:solidFill>
              </a:rPr>
              <a:t>in order to calculate the downward load capacity of a pile group, a group efficiency factor is involved:</a:t>
            </a:r>
            <a:endParaRPr lang="en-US" sz="2200" i="1"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762000" y="4876800"/>
            <a:ext cx="1647825" cy="5048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743200" y="4648200"/>
            <a:ext cx="6200775" cy="1482097"/>
          </a:xfrm>
          <a:prstGeom prst="rect">
            <a:avLst/>
          </a:prstGeom>
          <a:noFill/>
          <a:ln w="9525">
            <a:noFill/>
            <a:miter lim="800000"/>
            <a:headEnd/>
            <a:tailEnd/>
          </a:ln>
        </p:spPr>
      </p:pic>
    </p:spTree>
    <p:extLst>
      <p:ext uri="{BB962C8B-B14F-4D97-AF65-F5344CB8AC3E}">
        <p14:creationId xmlns:p14="http://schemas.microsoft.com/office/powerpoint/2010/main" val="2684401087"/>
      </p:ext>
    </p:extLst>
  </p:cSld>
  <p:clrMapOvr>
    <a:masterClrMapping/>
  </p:clrMapOvr>
  <p:transition>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Group efficiency in piles</a:t>
            </a:r>
          </a:p>
          <a:p>
            <a:endParaRPr lang="en-US" sz="100" dirty="0" smtClean="0">
              <a:solidFill>
                <a:schemeClr val="tx1"/>
              </a:solidFill>
            </a:endParaRPr>
          </a:p>
          <a:p>
            <a:pPr algn="just">
              <a:buFont typeface="Courier New" pitchFamily="49" charset="0"/>
              <a:buChar char="o"/>
            </a:pPr>
            <a:r>
              <a:rPr lang="tr-TR" sz="2200" dirty="0" smtClean="0">
                <a:solidFill>
                  <a:schemeClr val="tx1"/>
                </a:solidFill>
              </a:rPr>
              <a:t> in block failure, soil between the piles will move down with the piles as the group is loaded.</a:t>
            </a:r>
            <a:endParaRPr lang="en-US" sz="22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219200" y="1600200"/>
            <a:ext cx="5888121" cy="388143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143000" y="5867400"/>
            <a:ext cx="6410325" cy="468218"/>
          </a:xfrm>
          <a:prstGeom prst="rect">
            <a:avLst/>
          </a:prstGeom>
          <a:noFill/>
          <a:ln w="9525">
            <a:noFill/>
            <a:miter lim="800000"/>
            <a:headEnd/>
            <a:tailEnd/>
          </a:ln>
        </p:spPr>
      </p:pic>
      <p:sp>
        <p:nvSpPr>
          <p:cNvPr id="5" name="TextBox 4"/>
          <p:cNvSpPr txBox="1"/>
          <p:nvPr/>
        </p:nvSpPr>
        <p:spPr>
          <a:xfrm>
            <a:off x="1676400" y="1752600"/>
            <a:ext cx="2286000" cy="369332"/>
          </a:xfrm>
          <a:prstGeom prst="rect">
            <a:avLst/>
          </a:prstGeom>
          <a:noFill/>
        </p:spPr>
        <p:txBody>
          <a:bodyPr wrap="square" rtlCol="0">
            <a:spAutoFit/>
          </a:bodyPr>
          <a:lstStyle/>
          <a:p>
            <a:r>
              <a:rPr lang="tr-TR" dirty="0" smtClean="0">
                <a:solidFill>
                  <a:prstClr val="black"/>
                </a:solidFill>
              </a:rPr>
              <a:t>usually s≥2.5 to 3B</a:t>
            </a:r>
            <a:endParaRPr lang="tr-TR" dirty="0">
              <a:solidFill>
                <a:prstClr val="black"/>
              </a:solidFill>
            </a:endParaRPr>
          </a:p>
        </p:txBody>
      </p:sp>
      <p:sp>
        <p:nvSpPr>
          <p:cNvPr id="6" name="TextBox 5"/>
          <p:cNvSpPr txBox="1"/>
          <p:nvPr/>
        </p:nvSpPr>
        <p:spPr>
          <a:xfrm>
            <a:off x="7010400" y="3581400"/>
            <a:ext cx="457200" cy="369332"/>
          </a:xfrm>
          <a:prstGeom prst="rect">
            <a:avLst/>
          </a:prstGeom>
          <a:noFill/>
        </p:spPr>
        <p:txBody>
          <a:bodyPr wrap="square" rtlCol="0">
            <a:spAutoFit/>
          </a:bodyPr>
          <a:lstStyle/>
          <a:p>
            <a:r>
              <a:rPr lang="tr-TR" b="1" dirty="0" smtClean="0">
                <a:solidFill>
                  <a:srgbClr val="FF0000"/>
                </a:solidFill>
              </a:rPr>
              <a:t>L</a:t>
            </a:r>
            <a:r>
              <a:rPr lang="tr-TR" b="1" baseline="-25000" dirty="0" smtClean="0">
                <a:solidFill>
                  <a:srgbClr val="FF0000"/>
                </a:solidFill>
              </a:rPr>
              <a:t>g</a:t>
            </a:r>
            <a:endParaRPr lang="tr-TR" b="1" baseline="-25000" dirty="0">
              <a:solidFill>
                <a:srgbClr val="FF0000"/>
              </a:solidFill>
            </a:endParaRPr>
          </a:p>
        </p:txBody>
      </p:sp>
      <p:sp>
        <p:nvSpPr>
          <p:cNvPr id="7" name="TextBox 6"/>
          <p:cNvSpPr txBox="1"/>
          <p:nvPr/>
        </p:nvSpPr>
        <p:spPr>
          <a:xfrm>
            <a:off x="5562600" y="4800600"/>
            <a:ext cx="457200" cy="381000"/>
          </a:xfrm>
          <a:prstGeom prst="rect">
            <a:avLst/>
          </a:prstGeom>
          <a:noFill/>
        </p:spPr>
        <p:txBody>
          <a:bodyPr wrap="square" rtlCol="0">
            <a:spAutoFit/>
          </a:bodyPr>
          <a:lstStyle/>
          <a:p>
            <a:r>
              <a:rPr lang="tr-TR" b="1" dirty="0" smtClean="0">
                <a:solidFill>
                  <a:srgbClr val="FF0000"/>
                </a:solidFill>
              </a:rPr>
              <a:t>B</a:t>
            </a:r>
            <a:r>
              <a:rPr lang="tr-TR" b="1" baseline="-25000" dirty="0" smtClean="0">
                <a:solidFill>
                  <a:srgbClr val="FF0000"/>
                </a:solidFill>
              </a:rPr>
              <a:t>g</a:t>
            </a:r>
            <a:endParaRPr lang="tr-TR" b="1" baseline="-25000" dirty="0">
              <a:solidFill>
                <a:srgbClr val="FF0000"/>
              </a:solidFill>
            </a:endParaRPr>
          </a:p>
        </p:txBody>
      </p:sp>
      <p:cxnSp>
        <p:nvCxnSpPr>
          <p:cNvPr id="9" name="Straight Arrow Connector 8"/>
          <p:cNvCxnSpPr/>
          <p:nvPr/>
        </p:nvCxnSpPr>
        <p:spPr>
          <a:xfrm>
            <a:off x="6934200" y="2895600"/>
            <a:ext cx="0" cy="1905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00600" y="4800600"/>
            <a:ext cx="1905000"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147955"/>
      </p:ext>
    </p:extLst>
  </p:cSld>
  <p:clrMapOvr>
    <a:masterClrMapping/>
  </p:clrMapOvr>
  <p:transition>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Group efficiency in piles</a:t>
            </a:r>
            <a:r>
              <a:rPr lang="tr-TR" b="1" dirty="0" smtClean="0">
                <a:solidFill>
                  <a:schemeClr val="tx1"/>
                </a:solidFill>
                <a:latin typeface="Arial" pitchFamily="34" charset="0"/>
                <a:cs typeface="Arial" pitchFamily="34" charset="0"/>
              </a:rPr>
              <a:t> driven in </a:t>
            </a:r>
            <a:r>
              <a:rPr lang="tr-TR" b="1" u="sng" dirty="0" smtClean="0">
                <a:solidFill>
                  <a:schemeClr val="tx1"/>
                </a:solidFill>
                <a:latin typeface="Arial" pitchFamily="34" charset="0"/>
                <a:cs typeface="Arial" pitchFamily="34" charset="0"/>
              </a:rPr>
              <a:t>sandy soils</a:t>
            </a:r>
          </a:p>
          <a:p>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algn="just">
              <a:buFont typeface="Courier New" pitchFamily="49" charset="0"/>
              <a:buChar char="o"/>
            </a:pPr>
            <a:r>
              <a:rPr lang="tr-TR" sz="2200" dirty="0" smtClean="0">
                <a:solidFill>
                  <a:schemeClr val="tx1"/>
                </a:solidFill>
              </a:rPr>
              <a:t> eventhough there had been research on the group efficiency of piles, determining a group efficiency factor still involves many uncertainties. </a:t>
            </a:r>
          </a:p>
          <a:p>
            <a:pPr algn="just"/>
            <a:endParaRPr lang="tr-TR" sz="2200" dirty="0" smtClean="0">
              <a:solidFill>
                <a:schemeClr val="tx1"/>
              </a:solidFill>
            </a:endParaRPr>
          </a:p>
          <a:p>
            <a:pPr algn="just"/>
            <a:endParaRPr lang="tr-TR" sz="2200" dirty="0" smtClean="0">
              <a:solidFill>
                <a:schemeClr val="tx1"/>
              </a:solidFill>
            </a:endParaRPr>
          </a:p>
          <a:p>
            <a:pPr algn="just">
              <a:buFont typeface="Courier New" pitchFamily="49" charset="0"/>
              <a:buChar char="o"/>
            </a:pPr>
            <a:r>
              <a:rPr lang="tr-TR" sz="2200" dirty="0" smtClean="0">
                <a:solidFill>
                  <a:schemeClr val="tx1"/>
                </a:solidFill>
              </a:rPr>
              <a:t> if no predrilling or jetting is used, and pile spacings are at least 3B, and the group is not underlained by weak soils, use a </a:t>
            </a:r>
            <a:r>
              <a:rPr lang="tr-TR" sz="2200" dirty="0" smtClean="0">
                <a:solidFill>
                  <a:schemeClr val="tx1"/>
                </a:solidFill>
                <a:latin typeface="Symbol" pitchFamily="18" charset="2"/>
                <a:cs typeface="GreekC"/>
              </a:rPr>
              <a:t>h</a:t>
            </a:r>
            <a:r>
              <a:rPr lang="tr-TR" sz="2200" dirty="0" smtClean="0">
                <a:solidFill>
                  <a:schemeClr val="tx1"/>
                </a:solidFill>
                <a:cs typeface="GreekC"/>
              </a:rPr>
              <a:t> value  of </a:t>
            </a:r>
            <a:r>
              <a:rPr lang="tr-TR" sz="2200" dirty="0" smtClean="0">
                <a:solidFill>
                  <a:schemeClr val="tx1"/>
                </a:solidFill>
                <a:latin typeface="Perpetua"/>
                <a:cs typeface="GreekC"/>
              </a:rPr>
              <a:t>1.</a:t>
            </a:r>
          </a:p>
          <a:p>
            <a:pPr algn="just"/>
            <a:endParaRPr lang="tr-TR" sz="2200" dirty="0" smtClean="0">
              <a:solidFill>
                <a:schemeClr val="tx1"/>
              </a:solidFill>
              <a:latin typeface="Perpetua"/>
              <a:cs typeface="GreekC"/>
            </a:endParaRPr>
          </a:p>
          <a:p>
            <a:pPr algn="just"/>
            <a:endParaRPr lang="tr-TR" sz="2200" dirty="0" smtClean="0">
              <a:solidFill>
                <a:schemeClr val="tx1"/>
              </a:solidFill>
              <a:latin typeface="Perpetua"/>
              <a:cs typeface="GreekC"/>
            </a:endParaRPr>
          </a:p>
          <a:p>
            <a:pPr algn="just">
              <a:buFont typeface="Courier New" pitchFamily="49" charset="0"/>
              <a:buChar char="o"/>
            </a:pPr>
            <a:r>
              <a:rPr lang="tr-TR" sz="2200" dirty="0" smtClean="0">
                <a:solidFill>
                  <a:schemeClr val="tx1"/>
                </a:solidFill>
                <a:latin typeface="Perpetua"/>
                <a:cs typeface="GreekC"/>
              </a:rPr>
              <a:t> try to avoid </a:t>
            </a:r>
            <a:r>
              <a:rPr lang="tr-TR" sz="2200" dirty="0" smtClean="0">
                <a:solidFill>
                  <a:schemeClr val="tx1"/>
                </a:solidFill>
              </a:rPr>
              <a:t>predrilling or jetting, as they can significantly reduce the load carrying capacity (when predrilling or jetting has been applied you can use </a:t>
            </a:r>
            <a:r>
              <a:rPr lang="tr-TR" sz="2200" dirty="0" smtClean="0">
                <a:solidFill>
                  <a:schemeClr val="tx1"/>
                </a:solidFill>
                <a:latin typeface="Symbol" pitchFamily="18" charset="2"/>
                <a:cs typeface="GreekC"/>
              </a:rPr>
              <a:t>h</a:t>
            </a:r>
            <a:r>
              <a:rPr lang="tr-TR" sz="2200" dirty="0" smtClean="0">
                <a:solidFill>
                  <a:schemeClr val="tx1"/>
                </a:solidFill>
                <a:latin typeface="Times New Roman"/>
                <a:cs typeface="Times New Roman"/>
              </a:rPr>
              <a:t>≈</a:t>
            </a:r>
            <a:r>
              <a:rPr lang="tr-TR" sz="2200" dirty="0" smtClean="0">
                <a:solidFill>
                  <a:schemeClr val="tx1"/>
                </a:solidFill>
                <a:cs typeface="Times New Roman"/>
              </a:rPr>
              <a:t>0.7</a:t>
            </a:r>
            <a:r>
              <a:rPr lang="tr-TR" sz="2200" dirty="0" smtClean="0">
                <a:solidFill>
                  <a:schemeClr val="tx1"/>
                </a:solidFill>
                <a:cs typeface="GreekC"/>
              </a:rPr>
              <a:t> )</a:t>
            </a:r>
          </a:p>
          <a:p>
            <a:pPr algn="just">
              <a:buFont typeface="Courier New" pitchFamily="49" charset="0"/>
              <a:buChar char="o"/>
            </a:pPr>
            <a:endParaRPr lang="tr-TR" sz="2000" dirty="0" smtClean="0">
              <a:solidFill>
                <a:schemeClr val="tx1"/>
              </a:solidFill>
              <a:cs typeface="GreekC"/>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tr-TR" sz="2000" dirty="0" smtClean="0">
              <a:solidFill>
                <a:schemeClr val="tx1"/>
              </a:solidFill>
            </a:endParaRPr>
          </a:p>
          <a:p>
            <a:pPr algn="just"/>
            <a:endParaRPr lang="tr-TR" sz="20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1607243658"/>
      </p:ext>
    </p:extLst>
  </p:cSld>
  <p:clrMapOvr>
    <a:masterClrMapping/>
  </p:clrMapOvr>
  <p:transition>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en-US" b="1" dirty="0" smtClean="0">
                <a:solidFill>
                  <a:schemeClr val="tx1"/>
                </a:solidFill>
                <a:latin typeface="Arial" pitchFamily="34" charset="0"/>
                <a:cs typeface="Arial" pitchFamily="34" charset="0"/>
              </a:rPr>
              <a:t>Group efficiency in piles</a:t>
            </a:r>
            <a:r>
              <a:rPr lang="tr-TR" b="1" dirty="0" smtClean="0">
                <a:solidFill>
                  <a:schemeClr val="tx1"/>
                </a:solidFill>
                <a:latin typeface="Arial" pitchFamily="34" charset="0"/>
                <a:cs typeface="Arial" pitchFamily="34" charset="0"/>
              </a:rPr>
              <a:t> driven in </a:t>
            </a:r>
            <a:r>
              <a:rPr lang="tr-TR" b="1" u="sng" dirty="0" smtClean="0">
                <a:solidFill>
                  <a:schemeClr val="tx1"/>
                </a:solidFill>
                <a:latin typeface="Arial" pitchFamily="34" charset="0"/>
                <a:cs typeface="Arial" pitchFamily="34" charset="0"/>
              </a:rPr>
              <a:t>sandy soils</a:t>
            </a:r>
          </a:p>
          <a:p>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algn="just">
              <a:buFont typeface="Courier New" pitchFamily="49" charset="0"/>
              <a:buChar char="o"/>
            </a:pPr>
            <a:r>
              <a:rPr lang="tr-TR" sz="2200" dirty="0" smtClean="0">
                <a:solidFill>
                  <a:schemeClr val="tx1"/>
                </a:solidFill>
              </a:rPr>
              <a:t> </a:t>
            </a:r>
            <a:r>
              <a:rPr lang="tr-TR" sz="2200" dirty="0" smtClean="0">
                <a:solidFill>
                  <a:schemeClr val="tx1"/>
                </a:solidFill>
                <a:cs typeface="GreekC"/>
              </a:rPr>
              <a:t>if a pile group founded on a firm bearing stratum of limited thickness is underlain by a weak deposit, then P</a:t>
            </a:r>
            <a:r>
              <a:rPr lang="tr-TR" sz="2200" baseline="-25000" dirty="0" smtClean="0">
                <a:solidFill>
                  <a:schemeClr val="tx1"/>
                </a:solidFill>
                <a:cs typeface="GreekC"/>
              </a:rPr>
              <a:t>ug</a:t>
            </a:r>
            <a:r>
              <a:rPr lang="tr-TR" sz="2200" dirty="0" smtClean="0">
                <a:solidFill>
                  <a:schemeClr val="tx1"/>
                </a:solidFill>
                <a:cs typeface="GreekC"/>
              </a:rPr>
              <a:t> is the smaller of the either the sum of the  P</a:t>
            </a:r>
            <a:r>
              <a:rPr lang="tr-TR" sz="2200" baseline="-25000" dirty="0" smtClean="0">
                <a:solidFill>
                  <a:schemeClr val="tx1"/>
                </a:solidFill>
                <a:cs typeface="GreekC"/>
              </a:rPr>
              <a:t>u</a:t>
            </a:r>
            <a:r>
              <a:rPr lang="tr-TR" sz="2200" dirty="0" smtClean="0">
                <a:solidFill>
                  <a:schemeClr val="tx1"/>
                </a:solidFill>
                <a:cs typeface="GreekC"/>
              </a:rPr>
              <a:t> of the individual piles, or the group capacity against block failure of an equivalent foundation consisting of the pile group and the enclosed soil mass punching through the underlying weak soil.</a:t>
            </a:r>
            <a:endParaRPr lang="en-US"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tr-TR" sz="2200" dirty="0" smtClean="0">
                <a:solidFill>
                  <a:schemeClr val="tx1"/>
                </a:solidFill>
              </a:rPr>
              <a:t>pile groups are usually preferred to be installed at s</a:t>
            </a:r>
            <a:r>
              <a:rPr lang="tr-TR" sz="2200" dirty="0" smtClean="0">
                <a:solidFill>
                  <a:schemeClr val="tx1"/>
                </a:solidFill>
                <a:latin typeface="Perpetua"/>
              </a:rPr>
              <a:t>≥3B to minimize installation problems.</a:t>
            </a:r>
          </a:p>
          <a:p>
            <a:pPr algn="just">
              <a:buFont typeface="Courier New" pitchFamily="49" charset="0"/>
              <a:buChar char="o"/>
            </a:pPr>
            <a:endParaRPr lang="tr-TR" sz="2200" dirty="0" smtClean="0">
              <a:solidFill>
                <a:schemeClr val="tx1"/>
              </a:solidFill>
              <a:latin typeface="Perpetua"/>
            </a:endParaRPr>
          </a:p>
          <a:p>
            <a:pPr algn="just">
              <a:buFont typeface="Courier New" pitchFamily="49" charset="0"/>
              <a:buChar char="o"/>
            </a:pPr>
            <a:endParaRPr lang="tr-TR" sz="2200" dirty="0" smtClean="0">
              <a:solidFill>
                <a:schemeClr val="tx1"/>
              </a:solidFill>
              <a:latin typeface="Perpetua"/>
            </a:endParaRPr>
          </a:p>
          <a:p>
            <a:pPr algn="just">
              <a:buFont typeface="Courier New" pitchFamily="49" charset="0"/>
              <a:buChar char="o"/>
            </a:pPr>
            <a:r>
              <a:rPr lang="tr-TR" sz="2200" dirty="0" smtClean="0">
                <a:solidFill>
                  <a:schemeClr val="tx1"/>
                </a:solidFill>
                <a:latin typeface="Perpetua"/>
              </a:rPr>
              <a:t> the above recommendation is valid for pile groups both in sandy and clayey soils. </a:t>
            </a:r>
            <a:r>
              <a:rPr lang="tr-TR" sz="2200" dirty="0" smtClean="0">
                <a:solidFill>
                  <a:schemeClr val="tx1"/>
                </a:solidFill>
              </a:rPr>
              <a:t> </a:t>
            </a:r>
          </a:p>
          <a:p>
            <a:pPr algn="just"/>
            <a:endParaRPr lang="tr-TR" sz="2000" dirty="0" smtClean="0">
              <a:solidFill>
                <a:schemeClr val="tx1"/>
              </a:solidFill>
            </a:endParaRPr>
          </a:p>
          <a:p>
            <a:pPr algn="just"/>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tr-TR" sz="2000" dirty="0" smtClean="0">
              <a:solidFill>
                <a:schemeClr val="tx1"/>
              </a:solidFill>
            </a:endParaRPr>
          </a:p>
          <a:p>
            <a:pPr algn="just"/>
            <a:endParaRPr lang="tr-TR" sz="20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270086405"/>
      </p:ext>
    </p:extLst>
  </p:cSld>
  <p:clrMapOvr>
    <a:masterClrMapping/>
  </p:clrMapOvr>
  <p:transition>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458200" cy="5943600"/>
          </a:xfrm>
        </p:spPr>
        <p:txBody>
          <a:bodyPr>
            <a:noAutofit/>
          </a:bodyPr>
          <a:lstStyle/>
          <a:p>
            <a:r>
              <a:rPr lang="en-US" b="1" dirty="0" smtClean="0">
                <a:solidFill>
                  <a:schemeClr val="tx1"/>
                </a:solidFill>
                <a:latin typeface="Arial" pitchFamily="34" charset="0"/>
                <a:cs typeface="Arial" pitchFamily="34" charset="0"/>
              </a:rPr>
              <a:t>Group efficiency in piles</a:t>
            </a:r>
            <a:r>
              <a:rPr lang="tr-TR" b="1" dirty="0" smtClean="0">
                <a:solidFill>
                  <a:schemeClr val="tx1"/>
                </a:solidFill>
                <a:latin typeface="Arial" pitchFamily="34" charset="0"/>
                <a:cs typeface="Arial" pitchFamily="34" charset="0"/>
              </a:rPr>
              <a:t> driven in </a:t>
            </a:r>
            <a:r>
              <a:rPr lang="tr-TR" b="1" u="sng" dirty="0" smtClean="0">
                <a:solidFill>
                  <a:schemeClr val="tx1"/>
                </a:solidFill>
                <a:latin typeface="Arial" pitchFamily="34" charset="0"/>
                <a:cs typeface="Arial" pitchFamily="34" charset="0"/>
              </a:rPr>
              <a:t>clayey soils</a:t>
            </a:r>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marL="457200" indent="-457200" algn="just">
              <a:buFont typeface="+mj-lt"/>
              <a:buAutoNum type="arabicParenR"/>
            </a:pPr>
            <a:r>
              <a:rPr lang="tr-TR" sz="2200" dirty="0" smtClean="0">
                <a:solidFill>
                  <a:schemeClr val="tx1"/>
                </a:solidFill>
              </a:rPr>
              <a:t>if Su&lt;95kPa and the pile cap is not in firm contact with the ground:        use </a:t>
            </a:r>
            <a:r>
              <a:rPr lang="tr-TR" sz="2200" dirty="0" smtClean="0">
                <a:solidFill>
                  <a:schemeClr val="tx1"/>
                </a:solidFill>
                <a:latin typeface="Symbol" pitchFamily="18" charset="2"/>
                <a:cs typeface="GreekC"/>
              </a:rPr>
              <a:t>h</a:t>
            </a:r>
            <a:r>
              <a:rPr lang="tr-TR" sz="2200" dirty="0" smtClean="0">
                <a:solidFill>
                  <a:schemeClr val="tx1"/>
                </a:solidFill>
                <a:cs typeface="GreekC"/>
              </a:rPr>
              <a:t> =0.7 for s=3B, use </a:t>
            </a:r>
            <a:r>
              <a:rPr lang="tr-TR" sz="2200" dirty="0" smtClean="0">
                <a:solidFill>
                  <a:schemeClr val="tx1"/>
                </a:solidFill>
                <a:latin typeface="Symbol" pitchFamily="18" charset="2"/>
                <a:cs typeface="GreekC"/>
              </a:rPr>
              <a:t>h</a:t>
            </a:r>
            <a:r>
              <a:rPr lang="tr-TR" sz="2200" dirty="0" smtClean="0">
                <a:solidFill>
                  <a:schemeClr val="tx1"/>
                </a:solidFill>
                <a:cs typeface="GreekC"/>
              </a:rPr>
              <a:t> =1 for s</a:t>
            </a:r>
            <a:r>
              <a:rPr lang="tr-TR" sz="2200" dirty="0" smtClean="0">
                <a:solidFill>
                  <a:schemeClr val="tx1"/>
                </a:solidFill>
                <a:latin typeface="Perpetua"/>
                <a:cs typeface="GreekC"/>
              </a:rPr>
              <a:t>≥</a:t>
            </a:r>
            <a:r>
              <a:rPr lang="tr-TR" sz="2200" dirty="0" smtClean="0">
                <a:solidFill>
                  <a:schemeClr val="tx1"/>
                </a:solidFill>
                <a:cs typeface="GreekC"/>
              </a:rPr>
              <a:t>6B, for intermediate center to center pile spacings linearly interpolate between these two values,</a:t>
            </a:r>
            <a:endParaRPr lang="tr-TR" sz="2200" dirty="0" smtClean="0">
              <a:solidFill>
                <a:schemeClr val="tx1"/>
              </a:solidFill>
            </a:endParaRPr>
          </a:p>
          <a:p>
            <a:pPr marL="342900" indent="-342900" algn="just">
              <a:buFont typeface="+mj-lt"/>
              <a:buAutoNum type="arabicParenR"/>
            </a:pPr>
            <a:endParaRPr lang="tr-TR" sz="1800" dirty="0" smtClean="0">
              <a:solidFill>
                <a:schemeClr val="tx1"/>
              </a:solidFill>
            </a:endParaRPr>
          </a:p>
          <a:p>
            <a:pPr marL="457200" indent="-457200" algn="just">
              <a:buFont typeface="+mj-lt"/>
              <a:buAutoNum type="arabicParenR"/>
            </a:pPr>
            <a:r>
              <a:rPr lang="tr-TR" sz="2200" dirty="0" smtClean="0">
                <a:solidFill>
                  <a:schemeClr val="tx1"/>
                </a:solidFill>
              </a:rPr>
              <a:t> if Su&lt;95kPa and the pile cap is in firm contact with the ground: use </a:t>
            </a:r>
            <a:r>
              <a:rPr lang="tr-TR" sz="2200" dirty="0" smtClean="0">
                <a:solidFill>
                  <a:schemeClr val="tx1"/>
                </a:solidFill>
                <a:latin typeface="Symbol" pitchFamily="18" charset="2"/>
                <a:cs typeface="GreekC"/>
              </a:rPr>
              <a:t>h</a:t>
            </a:r>
            <a:r>
              <a:rPr lang="tr-TR" sz="2200" dirty="0" smtClean="0">
                <a:solidFill>
                  <a:schemeClr val="tx1"/>
                </a:solidFill>
                <a:cs typeface="GreekC"/>
              </a:rPr>
              <a:t> =1,</a:t>
            </a:r>
            <a:endParaRPr lang="tr-TR" sz="2200" dirty="0" smtClean="0">
              <a:solidFill>
                <a:schemeClr val="tx1"/>
              </a:solidFill>
              <a:latin typeface="Perpetua"/>
              <a:cs typeface="GreekC"/>
            </a:endParaRPr>
          </a:p>
          <a:p>
            <a:pPr marL="342900" indent="-342900" algn="just">
              <a:buFont typeface="+mj-lt"/>
              <a:buAutoNum type="arabicParenR"/>
            </a:pPr>
            <a:endParaRPr lang="tr-TR" sz="1800" dirty="0" smtClean="0">
              <a:solidFill>
                <a:schemeClr val="tx1"/>
              </a:solidFill>
              <a:latin typeface="Perpetua"/>
              <a:cs typeface="GreekC"/>
            </a:endParaRPr>
          </a:p>
          <a:p>
            <a:pPr marL="457200" indent="-457200" algn="l">
              <a:buFont typeface="+mj-lt"/>
              <a:buAutoNum type="arabicParenR"/>
            </a:pPr>
            <a:r>
              <a:rPr lang="tr-TR" sz="2200" dirty="0" smtClean="0">
                <a:solidFill>
                  <a:schemeClr val="tx1"/>
                </a:solidFill>
                <a:latin typeface="Perpetua"/>
                <a:cs typeface="GreekC"/>
              </a:rPr>
              <a:t> </a:t>
            </a:r>
            <a:r>
              <a:rPr lang="tr-TR" sz="2200" dirty="0" smtClean="0">
                <a:solidFill>
                  <a:schemeClr val="tx1"/>
                </a:solidFill>
              </a:rPr>
              <a:t>if Su</a:t>
            </a:r>
            <a:r>
              <a:rPr lang="tr-TR" sz="2200" dirty="0" smtClean="0">
                <a:solidFill>
                  <a:schemeClr val="tx1"/>
                </a:solidFill>
                <a:latin typeface="Perpetua"/>
              </a:rPr>
              <a:t>≥</a:t>
            </a:r>
            <a:r>
              <a:rPr lang="tr-TR" sz="2200" dirty="0" smtClean="0">
                <a:solidFill>
                  <a:schemeClr val="tx1"/>
                </a:solidFill>
              </a:rPr>
              <a:t>95kPa, use </a:t>
            </a:r>
            <a:r>
              <a:rPr lang="tr-TR" sz="2200" dirty="0" smtClean="0">
                <a:solidFill>
                  <a:schemeClr val="tx1"/>
                </a:solidFill>
                <a:latin typeface="Symbol" pitchFamily="18" charset="2"/>
                <a:cs typeface="GreekC"/>
              </a:rPr>
              <a:t>h</a:t>
            </a:r>
            <a:r>
              <a:rPr lang="tr-TR" sz="2200" dirty="0" smtClean="0">
                <a:solidFill>
                  <a:schemeClr val="tx1"/>
                </a:solidFill>
                <a:cs typeface="GreekC"/>
              </a:rPr>
              <a:t> =1 </a:t>
            </a:r>
            <a:r>
              <a:rPr lang="tr-TR" sz="2200" dirty="0" smtClean="0">
                <a:solidFill>
                  <a:schemeClr val="tx1"/>
                </a:solidFill>
              </a:rPr>
              <a:t>regardless of whether or not the cap is on firm contact with the ground,                 </a:t>
            </a:r>
            <a:r>
              <a:rPr lang="tr-TR" sz="2200" dirty="0" smtClean="0">
                <a:solidFill>
                  <a:schemeClr val="tx1"/>
                </a:solidFill>
                <a:cs typeface="GreekC"/>
              </a:rPr>
              <a:t>                                                          (formula for the first 3 steps):    P</a:t>
            </a:r>
            <a:r>
              <a:rPr lang="tr-TR" sz="2200" baseline="-25000" dirty="0" smtClean="0">
                <a:solidFill>
                  <a:schemeClr val="tx1"/>
                </a:solidFill>
                <a:cs typeface="GreekC"/>
              </a:rPr>
              <a:t>ug</a:t>
            </a:r>
            <a:r>
              <a:rPr lang="tr-TR" sz="2200" dirty="0" smtClean="0">
                <a:solidFill>
                  <a:schemeClr val="tx1"/>
                </a:solidFill>
                <a:cs typeface="GreekC"/>
              </a:rPr>
              <a:t>=</a:t>
            </a:r>
            <a:r>
              <a:rPr lang="tr-TR" sz="2200" dirty="0" smtClean="0">
                <a:solidFill>
                  <a:schemeClr val="tx1"/>
                </a:solidFill>
                <a:latin typeface="Symbol" pitchFamily="18" charset="2"/>
                <a:cs typeface="GreekC"/>
              </a:rPr>
              <a:t>h</a:t>
            </a:r>
            <a:r>
              <a:rPr lang="tr-TR" sz="2200" dirty="0" smtClean="0">
                <a:solidFill>
                  <a:schemeClr val="tx1"/>
                </a:solidFill>
                <a:cs typeface="GreekC"/>
              </a:rPr>
              <a:t>.N.P</a:t>
            </a:r>
            <a:r>
              <a:rPr lang="tr-TR" sz="2200" baseline="-25000" dirty="0" smtClean="0">
                <a:solidFill>
                  <a:schemeClr val="tx1"/>
                </a:solidFill>
                <a:cs typeface="GreekC"/>
              </a:rPr>
              <a:t>u</a:t>
            </a:r>
          </a:p>
          <a:p>
            <a:pPr marL="342900" indent="-342900" algn="just">
              <a:buFont typeface="+mj-lt"/>
              <a:buAutoNum type="arabicParenR"/>
            </a:pPr>
            <a:endParaRPr lang="tr-TR" sz="1800" dirty="0" smtClean="0">
              <a:solidFill>
                <a:schemeClr val="tx1"/>
              </a:solidFill>
              <a:cs typeface="GreekC"/>
            </a:endParaRPr>
          </a:p>
          <a:p>
            <a:pPr marL="457200" indent="-457200" algn="just">
              <a:buFont typeface="+mj-lt"/>
              <a:buAutoNum type="arabicParenR"/>
            </a:pPr>
            <a:r>
              <a:rPr lang="tr-TR" sz="2200" dirty="0" smtClean="0">
                <a:solidFill>
                  <a:schemeClr val="tx1"/>
                </a:solidFill>
                <a:cs typeface="GreekC"/>
              </a:rPr>
              <a:t> compute the group capacity against block failure using the formula on the next slide,</a:t>
            </a:r>
          </a:p>
          <a:p>
            <a:pPr marL="457200" indent="-457200" algn="just">
              <a:buFont typeface="+mj-lt"/>
              <a:buAutoNum type="arabicParenR"/>
            </a:pPr>
            <a:endParaRPr lang="tr-TR" sz="2200" dirty="0" smtClean="0">
              <a:solidFill>
                <a:schemeClr val="tx1"/>
              </a:solidFill>
              <a:cs typeface="GreekC"/>
            </a:endParaRPr>
          </a:p>
          <a:p>
            <a:pPr marL="457200" indent="-457200" algn="just">
              <a:buFont typeface="+mj-lt"/>
              <a:buAutoNum type="arabicParenR"/>
            </a:pPr>
            <a:r>
              <a:rPr lang="tr-TR" sz="2200" dirty="0" smtClean="0">
                <a:solidFill>
                  <a:schemeClr val="tx1"/>
                </a:solidFill>
                <a:cs typeface="GreekC"/>
              </a:rPr>
              <a:t>use the lowest of the applicable values from steps 1 to 4.</a:t>
            </a:r>
          </a:p>
          <a:p>
            <a:pPr marL="457200" indent="-457200" algn="just"/>
            <a:r>
              <a:rPr lang="tr-TR" sz="2200" dirty="0" smtClean="0">
                <a:solidFill>
                  <a:schemeClr val="tx1"/>
                </a:solidFill>
                <a:cs typeface="GreekC"/>
              </a:rPr>
              <a:t>  </a:t>
            </a:r>
          </a:p>
          <a:p>
            <a:pPr marL="457200" indent="-457200" algn="just">
              <a:buFont typeface="+mj-lt"/>
              <a:buAutoNum type="arabicParenR"/>
            </a:pPr>
            <a:endParaRPr lang="en-US" sz="22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3242492864"/>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5105400" cy="5943600"/>
          </a:xfrm>
        </p:spPr>
        <p:txBody>
          <a:bodyPr>
            <a:noAutofit/>
          </a:bodyPr>
          <a:lstStyle/>
          <a:p>
            <a:r>
              <a:rPr lang="tr-TR" b="1" dirty="0" smtClean="0">
                <a:solidFill>
                  <a:schemeClr val="tx1"/>
                </a:solidFill>
                <a:latin typeface="Arial" pitchFamily="34" charset="0"/>
                <a:cs typeface="Arial" pitchFamily="34" charset="0"/>
              </a:rPr>
              <a:t>Steel Piles : </a:t>
            </a:r>
            <a:r>
              <a:rPr lang="en-US" b="1" dirty="0" smtClean="0">
                <a:solidFill>
                  <a:schemeClr val="tx1"/>
                </a:solidFill>
                <a:latin typeface="Arial" pitchFamily="34" charset="0"/>
                <a:cs typeface="Arial" pitchFamily="34" charset="0"/>
              </a:rPr>
              <a:t>Pipe Piles</a:t>
            </a:r>
          </a:p>
          <a:p>
            <a:endParaRPr lang="tr-TR" b="1" dirty="0" smtClean="0">
              <a:solidFill>
                <a:schemeClr val="tx1"/>
              </a:solidFill>
              <a:latin typeface="Arial" pitchFamily="34" charset="0"/>
              <a:cs typeface="Arial" pitchFamily="34" charset="0"/>
            </a:endParaRPr>
          </a:p>
          <a:p>
            <a:pPr algn="just">
              <a:buFont typeface="Courier New" pitchFamily="49" charset="0"/>
              <a:buChar char="o"/>
            </a:pPr>
            <a:r>
              <a:rPr lang="tr-TR" sz="2200" dirty="0" smtClean="0">
                <a:solidFill>
                  <a:schemeClr val="tx1"/>
                </a:solidFill>
              </a:rPr>
              <a:t>they </a:t>
            </a:r>
            <a:r>
              <a:rPr lang="en-US" sz="2200" dirty="0" smtClean="0">
                <a:solidFill>
                  <a:schemeClr val="tx1"/>
                </a:solidFill>
              </a:rPr>
              <a:t>can</a:t>
            </a:r>
            <a:r>
              <a:rPr lang="tr-TR" sz="2200" dirty="0" smtClean="0">
                <a:solidFill>
                  <a:schemeClr val="tx1"/>
                </a:solidFill>
              </a:rPr>
              <a:t> </a:t>
            </a:r>
            <a:r>
              <a:rPr lang="en-US" sz="2200" dirty="0" smtClean="0">
                <a:solidFill>
                  <a:schemeClr val="tx1"/>
                </a:solidFill>
              </a:rPr>
              <a:t>be driven either closed end (large</a:t>
            </a:r>
            <a:r>
              <a:rPr lang="tr-TR" sz="2200" dirty="0" smtClean="0">
                <a:solidFill>
                  <a:schemeClr val="tx1"/>
                </a:solidFill>
              </a:rPr>
              <a:t> displacement</a:t>
            </a:r>
            <a:r>
              <a:rPr lang="en-US" sz="2200" dirty="0" smtClean="0">
                <a:solidFill>
                  <a:schemeClr val="tx1"/>
                </a:solidFill>
              </a:rPr>
              <a:t> for this case) or open end (</a:t>
            </a:r>
            <a:r>
              <a:rPr lang="tr-TR" sz="2200" dirty="0" smtClean="0">
                <a:solidFill>
                  <a:schemeClr val="tx1"/>
                </a:solidFill>
              </a:rPr>
              <a:t>small displacement piles</a:t>
            </a:r>
            <a:r>
              <a:rPr lang="en-US" sz="2200" dirty="0" smtClean="0">
                <a:solidFill>
                  <a:schemeClr val="tx1"/>
                </a:solidFill>
              </a:rPr>
              <a:t> for this case).</a:t>
            </a:r>
            <a:endParaRPr lang="tr-TR" sz="2200" b="1" i="1" dirty="0" smtClean="0">
              <a:solidFill>
                <a:schemeClr val="tx1"/>
              </a:solidFill>
            </a:endParaRPr>
          </a:p>
          <a:p>
            <a:pPr algn="just">
              <a:buFont typeface="Courier New" pitchFamily="49" charset="0"/>
              <a:buChar char="o"/>
            </a:pPr>
            <a:endParaRPr lang="tr-TR" sz="500" dirty="0" smtClean="0">
              <a:solidFill>
                <a:schemeClr val="tx1"/>
              </a:solidFill>
            </a:endParaRPr>
          </a:p>
          <a:p>
            <a:pPr algn="just">
              <a:buFont typeface="Courier New" pitchFamily="49" charset="0"/>
              <a:buChar char="o"/>
            </a:pPr>
            <a:r>
              <a:rPr lang="tr-TR" sz="2200" dirty="0" smtClean="0"/>
              <a:t> </a:t>
            </a:r>
            <a:r>
              <a:rPr lang="en-US" sz="2200" dirty="0" smtClean="0">
                <a:solidFill>
                  <a:schemeClr val="tx1"/>
                </a:solidFill>
              </a:rPr>
              <a:t>their diameters are typically between 20cm to 100cm (diameters for the offshore platforms can be much larger i.e. 3m).</a:t>
            </a:r>
            <a:endParaRPr lang="tr-TR" sz="2200" dirty="0" smtClean="0">
              <a:solidFill>
                <a:schemeClr val="tx1"/>
              </a:solidFill>
            </a:endParaRPr>
          </a:p>
          <a:p>
            <a:pPr algn="just">
              <a:buFont typeface="Courier New" pitchFamily="49" charset="0"/>
              <a:buChar char="o"/>
            </a:pPr>
            <a:endParaRPr lang="tr-TR" sz="500" dirty="0" smtClean="0"/>
          </a:p>
          <a:p>
            <a:pPr algn="just">
              <a:buFont typeface="Courier New" pitchFamily="49" charset="0"/>
              <a:buChar char="o"/>
            </a:pPr>
            <a:r>
              <a:rPr lang="tr-TR" sz="2200" dirty="0" smtClean="0">
                <a:solidFill>
                  <a:schemeClr val="tx1"/>
                </a:solidFill>
              </a:rPr>
              <a:t> typically 2</a:t>
            </a:r>
            <a:r>
              <a:rPr lang="en-US" sz="2200" dirty="0" smtClean="0">
                <a:solidFill>
                  <a:schemeClr val="tx1"/>
                </a:solidFill>
              </a:rPr>
              <a:t>0</a:t>
            </a:r>
            <a:r>
              <a:rPr lang="tr-TR" sz="2200" dirty="0" smtClean="0">
                <a:solidFill>
                  <a:schemeClr val="tx1"/>
                </a:solidFill>
              </a:rPr>
              <a:t> to 50m long and have axial load capacity of </a:t>
            </a:r>
            <a:r>
              <a:rPr lang="en-US" sz="2200" dirty="0" smtClean="0">
                <a:solidFill>
                  <a:schemeClr val="tx1"/>
                </a:solidFill>
              </a:rPr>
              <a:t>4</a:t>
            </a:r>
            <a:r>
              <a:rPr lang="tr-TR" sz="2200" dirty="0" smtClean="0">
                <a:solidFill>
                  <a:schemeClr val="tx1"/>
                </a:solidFill>
              </a:rPr>
              <a:t>50 to </a:t>
            </a:r>
            <a:r>
              <a:rPr lang="en-US" sz="2200" dirty="0" smtClean="0">
                <a:solidFill>
                  <a:schemeClr val="tx1"/>
                </a:solidFill>
              </a:rPr>
              <a:t>7000</a:t>
            </a:r>
            <a:r>
              <a:rPr lang="tr-TR" sz="2200" dirty="0" smtClean="0">
                <a:solidFill>
                  <a:schemeClr val="tx1"/>
                </a:solidFill>
              </a:rPr>
              <a:t> kN.</a:t>
            </a:r>
            <a:endParaRPr lang="en-US" sz="2200" dirty="0" smtClean="0">
              <a:solidFill>
                <a:schemeClr val="tx1"/>
              </a:solidFill>
            </a:endParaRPr>
          </a:p>
          <a:p>
            <a:pPr algn="just">
              <a:buFont typeface="Courier New" pitchFamily="49" charset="0"/>
              <a:buChar char="o"/>
            </a:pPr>
            <a:endParaRPr lang="en-US" sz="500" dirty="0" smtClean="0">
              <a:solidFill>
                <a:schemeClr val="tx1"/>
              </a:solidFill>
            </a:endParaRPr>
          </a:p>
          <a:p>
            <a:pPr algn="just">
              <a:buFont typeface="Courier New" pitchFamily="49" charset="0"/>
              <a:buChar char="o"/>
            </a:pPr>
            <a:r>
              <a:rPr lang="en-US" sz="2200" dirty="0" smtClean="0">
                <a:solidFill>
                  <a:schemeClr val="tx1"/>
                </a:solidFill>
              </a:rPr>
              <a:t> they have larger moment of inertia (I) compared to H piles, so better choice for large lateral loads.</a:t>
            </a:r>
          </a:p>
          <a:p>
            <a:pPr algn="just">
              <a:buFont typeface="Courier New" pitchFamily="49" charset="0"/>
              <a:buChar char="o"/>
            </a:pPr>
            <a:endParaRPr lang="tr-TR" sz="2200" dirty="0" smtClean="0">
              <a:solidFill>
                <a:schemeClr val="tx1"/>
              </a:solidFill>
            </a:endParaRPr>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6248400" y="381000"/>
            <a:ext cx="2125493" cy="266700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943600" y="3505200"/>
            <a:ext cx="3024718" cy="1838324"/>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867400" y="5410200"/>
            <a:ext cx="1133475" cy="241560"/>
          </a:xfrm>
          <a:prstGeom prst="rect">
            <a:avLst/>
          </a:prstGeom>
          <a:noFill/>
          <a:ln w="9525">
            <a:noFill/>
            <a:miter lim="800000"/>
            <a:headEnd/>
            <a:tailEnd/>
          </a:ln>
        </p:spPr>
      </p:pic>
      <p:cxnSp>
        <p:nvCxnSpPr>
          <p:cNvPr id="18" name="Straight Arrow Connector 17"/>
          <p:cNvCxnSpPr/>
          <p:nvPr/>
        </p:nvCxnSpPr>
        <p:spPr>
          <a:xfrm>
            <a:off x="5334000" y="1447800"/>
            <a:ext cx="914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5181600" y="2362200"/>
            <a:ext cx="12192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458200" cy="5943600"/>
          </a:xfrm>
        </p:spPr>
        <p:txBody>
          <a:bodyPr>
            <a:noAutofit/>
          </a:bodyPr>
          <a:lstStyle/>
          <a:p>
            <a:r>
              <a:rPr lang="en-US" b="1" dirty="0" smtClean="0">
                <a:solidFill>
                  <a:schemeClr val="tx1"/>
                </a:solidFill>
                <a:latin typeface="Arial" pitchFamily="34" charset="0"/>
                <a:cs typeface="Arial" pitchFamily="34" charset="0"/>
              </a:rPr>
              <a:t>Group efficiency in piles</a:t>
            </a:r>
            <a:r>
              <a:rPr lang="tr-TR" b="1" dirty="0" smtClean="0">
                <a:solidFill>
                  <a:schemeClr val="tx1"/>
                </a:solidFill>
                <a:latin typeface="Arial" pitchFamily="34" charset="0"/>
                <a:cs typeface="Arial" pitchFamily="34" charset="0"/>
              </a:rPr>
              <a:t> driven in </a:t>
            </a:r>
            <a:r>
              <a:rPr lang="tr-TR" b="1" u="sng" dirty="0" smtClean="0">
                <a:solidFill>
                  <a:schemeClr val="tx1"/>
                </a:solidFill>
                <a:latin typeface="Arial" pitchFamily="34" charset="0"/>
                <a:cs typeface="Arial" pitchFamily="34" charset="0"/>
              </a:rPr>
              <a:t>clayey soils</a:t>
            </a:r>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marL="457200" indent="-457200" algn="just">
              <a:buFont typeface="+mj-lt"/>
              <a:buAutoNum type="arabicParenR"/>
            </a:pPr>
            <a:endParaRPr lang="en-US" sz="2200" dirty="0" smtClean="0">
              <a:solidFill>
                <a:schemeClr val="tx1"/>
              </a:solidFill>
            </a:endParaRPr>
          </a:p>
          <a:p>
            <a:pPr algn="just">
              <a:buFont typeface="Courier New" pitchFamily="49" charset="0"/>
              <a:buChar char="o"/>
            </a:pPr>
            <a:r>
              <a:rPr lang="tr-TR" sz="2000" dirty="0" smtClean="0">
                <a:solidFill>
                  <a:schemeClr val="tx1"/>
                </a:solidFill>
              </a:rPr>
              <a:t>  </a:t>
            </a:r>
            <a:r>
              <a:rPr lang="tr-TR" sz="2000" dirty="0" smtClean="0">
                <a:solidFill>
                  <a:schemeClr val="tx1"/>
                </a:solidFill>
                <a:cs typeface="GreekC"/>
              </a:rPr>
              <a:t>group capacity against block failure</a:t>
            </a:r>
            <a:endParaRPr lang="en-US" sz="20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2362200" y="2057400"/>
            <a:ext cx="3414375" cy="130016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9600" y="3581400"/>
            <a:ext cx="6842718" cy="2743200"/>
          </a:xfrm>
          <a:prstGeom prst="rect">
            <a:avLst/>
          </a:prstGeom>
          <a:noFill/>
          <a:ln w="9525">
            <a:noFill/>
            <a:miter lim="800000"/>
            <a:headEnd/>
            <a:tailEnd/>
          </a:ln>
        </p:spPr>
      </p:pic>
      <p:sp>
        <p:nvSpPr>
          <p:cNvPr id="5" name="TextBox 4"/>
          <p:cNvSpPr txBox="1"/>
          <p:nvPr/>
        </p:nvSpPr>
        <p:spPr>
          <a:xfrm>
            <a:off x="3886200" y="3048000"/>
            <a:ext cx="152400" cy="276999"/>
          </a:xfrm>
          <a:prstGeom prst="rect">
            <a:avLst/>
          </a:prstGeom>
          <a:noFill/>
        </p:spPr>
        <p:txBody>
          <a:bodyPr wrap="square" rtlCol="0">
            <a:spAutoFit/>
          </a:bodyPr>
          <a:lstStyle/>
          <a:p>
            <a:r>
              <a:rPr lang="tr-TR" sz="1200" b="1" dirty="0" smtClean="0">
                <a:solidFill>
                  <a:prstClr val="black"/>
                </a:solidFill>
              </a:rPr>
              <a:t>g</a:t>
            </a:r>
            <a:endParaRPr lang="tr-TR" sz="1200" b="1" dirty="0">
              <a:solidFill>
                <a:prstClr val="black"/>
              </a:solidFill>
            </a:endParaRPr>
          </a:p>
        </p:txBody>
      </p:sp>
      <p:sp>
        <p:nvSpPr>
          <p:cNvPr id="6" name="TextBox 5"/>
          <p:cNvSpPr txBox="1"/>
          <p:nvPr/>
        </p:nvSpPr>
        <p:spPr>
          <a:xfrm>
            <a:off x="4876800" y="3048000"/>
            <a:ext cx="152400" cy="276999"/>
          </a:xfrm>
          <a:prstGeom prst="rect">
            <a:avLst/>
          </a:prstGeom>
          <a:noFill/>
        </p:spPr>
        <p:txBody>
          <a:bodyPr wrap="square" rtlCol="0">
            <a:spAutoFit/>
          </a:bodyPr>
          <a:lstStyle/>
          <a:p>
            <a:r>
              <a:rPr lang="tr-TR" sz="1200" b="1" dirty="0" smtClean="0">
                <a:solidFill>
                  <a:prstClr val="black"/>
                </a:solidFill>
              </a:rPr>
              <a:t>g</a:t>
            </a:r>
            <a:endParaRPr lang="tr-TR" sz="1200" b="1" dirty="0">
              <a:solidFill>
                <a:prstClr val="black"/>
              </a:solidFill>
            </a:endParaRPr>
          </a:p>
        </p:txBody>
      </p:sp>
      <p:sp>
        <p:nvSpPr>
          <p:cNvPr id="7" name="Right Arrow 6"/>
          <p:cNvSpPr/>
          <p:nvPr/>
        </p:nvSpPr>
        <p:spPr>
          <a:xfrm rot="18886848">
            <a:off x="2360372" y="2225043"/>
            <a:ext cx="607311" cy="58374"/>
          </a:xfrm>
          <a:prstGeom prst="rightArrow">
            <a:avLst>
              <a:gd name="adj1" fmla="val 50000"/>
              <a:gd name="adj2" fmla="val 156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8" name="TextBox 7"/>
          <p:cNvSpPr txBox="1"/>
          <p:nvPr/>
        </p:nvSpPr>
        <p:spPr>
          <a:xfrm>
            <a:off x="2819400" y="1752600"/>
            <a:ext cx="4876800" cy="369332"/>
          </a:xfrm>
          <a:prstGeom prst="rect">
            <a:avLst/>
          </a:prstGeom>
          <a:noFill/>
        </p:spPr>
        <p:txBody>
          <a:bodyPr wrap="square" rtlCol="0">
            <a:spAutoFit/>
          </a:bodyPr>
          <a:lstStyle/>
          <a:p>
            <a:r>
              <a:rPr lang="tr-TR" b="1" dirty="0" smtClean="0">
                <a:solidFill>
                  <a:prstClr val="black"/>
                </a:solidFill>
              </a:rPr>
              <a:t>P</a:t>
            </a:r>
            <a:r>
              <a:rPr lang="tr-TR" b="1" baseline="-25000" dirty="0" smtClean="0">
                <a:solidFill>
                  <a:prstClr val="black"/>
                </a:solidFill>
              </a:rPr>
              <a:t>ug</a:t>
            </a:r>
            <a:r>
              <a:rPr lang="tr-TR" dirty="0" smtClean="0">
                <a:solidFill>
                  <a:prstClr val="black"/>
                </a:solidFill>
              </a:rPr>
              <a:t> :</a:t>
            </a:r>
            <a:r>
              <a:rPr lang="tr-TR" sz="1600" dirty="0" smtClean="0">
                <a:solidFill>
                  <a:prstClr val="black"/>
                </a:solidFill>
              </a:rPr>
              <a:t>ultimate downward load capacity of the group</a:t>
            </a:r>
            <a:endParaRPr lang="tr-TR" sz="1600" b="1" baseline="-25000" dirty="0">
              <a:solidFill>
                <a:prstClr val="black"/>
              </a:solidFill>
            </a:endParaRPr>
          </a:p>
        </p:txBody>
      </p:sp>
    </p:spTree>
    <p:extLst>
      <p:ext uri="{BB962C8B-B14F-4D97-AF65-F5344CB8AC3E}">
        <p14:creationId xmlns:p14="http://schemas.microsoft.com/office/powerpoint/2010/main" val="2167500455"/>
      </p:ext>
    </p:extLst>
  </p:cSld>
  <p:clrMapOvr>
    <a:masterClrMapping/>
  </p:clrMapOvr>
  <p:transition>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458200" cy="5943600"/>
          </a:xfrm>
        </p:spPr>
        <p:txBody>
          <a:bodyPr>
            <a:noAutofit/>
          </a:bodyPr>
          <a:lstStyle/>
          <a:p>
            <a:r>
              <a:rPr lang="tr-TR" b="1" dirty="0" smtClean="0">
                <a:solidFill>
                  <a:schemeClr val="tx1"/>
                </a:solidFill>
                <a:latin typeface="Arial" pitchFamily="34" charset="0"/>
                <a:cs typeface="Arial" pitchFamily="34" charset="0"/>
              </a:rPr>
              <a:t>The mechanism of block failure in </a:t>
            </a:r>
            <a:r>
              <a:rPr lang="tr-TR" b="1" u="sng" dirty="0" smtClean="0">
                <a:solidFill>
                  <a:schemeClr val="tx1"/>
                </a:solidFill>
                <a:latin typeface="Arial" pitchFamily="34" charset="0"/>
                <a:cs typeface="Arial" pitchFamily="34" charset="0"/>
              </a:rPr>
              <a:t>clayey soils</a:t>
            </a:r>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marL="457200" indent="-457200" algn="just">
              <a:buFont typeface="+mj-lt"/>
              <a:buAutoNum type="arabicParenR"/>
            </a:pPr>
            <a:endParaRPr lang="en-US"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371600" y="990600"/>
            <a:ext cx="3544966" cy="5629275"/>
          </a:xfrm>
          <a:prstGeom prst="rect">
            <a:avLst/>
          </a:prstGeom>
          <a:noFill/>
          <a:ln w="9525">
            <a:noFill/>
            <a:miter lim="800000"/>
            <a:headEnd/>
            <a:tailEnd/>
          </a:ln>
        </p:spPr>
      </p:pic>
      <p:sp>
        <p:nvSpPr>
          <p:cNvPr id="10" name="TextBox 9"/>
          <p:cNvSpPr txBox="1"/>
          <p:nvPr/>
        </p:nvSpPr>
        <p:spPr>
          <a:xfrm>
            <a:off x="1981200" y="838200"/>
            <a:ext cx="4876800" cy="369332"/>
          </a:xfrm>
          <a:prstGeom prst="rect">
            <a:avLst/>
          </a:prstGeom>
          <a:solidFill>
            <a:schemeClr val="bg1"/>
          </a:solidFill>
        </p:spPr>
        <p:txBody>
          <a:bodyPr wrap="square" rtlCol="0">
            <a:spAutoFit/>
          </a:bodyPr>
          <a:lstStyle/>
          <a:p>
            <a:r>
              <a:rPr lang="tr-TR" b="1" dirty="0" smtClean="0">
                <a:solidFill>
                  <a:prstClr val="black"/>
                </a:solidFill>
              </a:rPr>
              <a:t>P</a:t>
            </a:r>
            <a:r>
              <a:rPr lang="tr-TR" b="1" baseline="-25000" dirty="0" smtClean="0">
                <a:solidFill>
                  <a:prstClr val="black"/>
                </a:solidFill>
              </a:rPr>
              <a:t>ug</a:t>
            </a:r>
            <a:r>
              <a:rPr lang="tr-TR" dirty="0" smtClean="0">
                <a:solidFill>
                  <a:prstClr val="black"/>
                </a:solidFill>
              </a:rPr>
              <a:t> :</a:t>
            </a:r>
            <a:r>
              <a:rPr lang="tr-TR" sz="1600" dirty="0" smtClean="0">
                <a:solidFill>
                  <a:prstClr val="black"/>
                </a:solidFill>
              </a:rPr>
              <a:t>ultimate downward load capacity of the group</a:t>
            </a:r>
            <a:endParaRPr lang="tr-TR" sz="1600" b="1" baseline="-25000" dirty="0">
              <a:solidFill>
                <a:prstClr val="black"/>
              </a:solidFill>
            </a:endParaRPr>
          </a:p>
        </p:txBody>
      </p:sp>
      <p:sp>
        <p:nvSpPr>
          <p:cNvPr id="11" name="TextBox 10"/>
          <p:cNvSpPr txBox="1"/>
          <p:nvPr/>
        </p:nvSpPr>
        <p:spPr>
          <a:xfrm>
            <a:off x="3962400" y="2057400"/>
            <a:ext cx="1219200" cy="256480"/>
          </a:xfrm>
          <a:prstGeom prst="rect">
            <a:avLst/>
          </a:prstGeom>
          <a:solidFill>
            <a:schemeClr val="bg1"/>
          </a:solidFill>
        </p:spPr>
        <p:txBody>
          <a:bodyPr wrap="square" rtlCol="0">
            <a:spAutoFit/>
          </a:bodyPr>
          <a:lstStyle/>
          <a:p>
            <a:endParaRPr lang="tr-TR" sz="1600" b="1" baseline="-25000" dirty="0">
              <a:solidFill>
                <a:prstClr val="black"/>
              </a:solidFill>
            </a:endParaRPr>
          </a:p>
        </p:txBody>
      </p:sp>
      <p:sp>
        <p:nvSpPr>
          <p:cNvPr id="12" name="TextBox 11"/>
          <p:cNvSpPr txBox="1"/>
          <p:nvPr/>
        </p:nvSpPr>
        <p:spPr>
          <a:xfrm>
            <a:off x="3962400" y="2438400"/>
            <a:ext cx="1219200" cy="369332"/>
          </a:xfrm>
          <a:prstGeom prst="rect">
            <a:avLst/>
          </a:prstGeom>
          <a:solidFill>
            <a:schemeClr val="bg1"/>
          </a:solidFill>
        </p:spPr>
        <p:txBody>
          <a:bodyPr wrap="square" rtlCol="0">
            <a:spAutoFit/>
          </a:bodyPr>
          <a:lstStyle/>
          <a:p>
            <a:r>
              <a:rPr lang="tr-TR" dirty="0" smtClean="0">
                <a:solidFill>
                  <a:prstClr val="black"/>
                </a:solidFill>
              </a:rPr>
              <a:t>S</a:t>
            </a:r>
            <a:r>
              <a:rPr lang="tr-TR" baseline="-25000" dirty="0" smtClean="0">
                <a:solidFill>
                  <a:prstClr val="black"/>
                </a:solidFill>
              </a:rPr>
              <a:t>u-soil 1</a:t>
            </a:r>
            <a:endParaRPr lang="tr-TR" baseline="-25000" dirty="0">
              <a:solidFill>
                <a:prstClr val="black"/>
              </a:solidFill>
            </a:endParaRPr>
          </a:p>
        </p:txBody>
      </p:sp>
      <p:sp>
        <p:nvSpPr>
          <p:cNvPr id="7" name="TextBox 6"/>
          <p:cNvSpPr txBox="1"/>
          <p:nvPr/>
        </p:nvSpPr>
        <p:spPr>
          <a:xfrm>
            <a:off x="4114800" y="3276600"/>
            <a:ext cx="1219200" cy="369332"/>
          </a:xfrm>
          <a:prstGeom prst="rect">
            <a:avLst/>
          </a:prstGeom>
          <a:solidFill>
            <a:schemeClr val="bg1"/>
          </a:solidFill>
        </p:spPr>
        <p:txBody>
          <a:bodyPr wrap="square" rtlCol="0">
            <a:spAutoFit/>
          </a:bodyPr>
          <a:lstStyle/>
          <a:p>
            <a:r>
              <a:rPr lang="tr-TR" dirty="0" smtClean="0">
                <a:solidFill>
                  <a:prstClr val="black"/>
                </a:solidFill>
              </a:rPr>
              <a:t>S</a:t>
            </a:r>
            <a:r>
              <a:rPr lang="tr-TR" baseline="-25000" dirty="0" smtClean="0">
                <a:solidFill>
                  <a:prstClr val="black"/>
                </a:solidFill>
              </a:rPr>
              <a:t>u-soil 2</a:t>
            </a:r>
            <a:endParaRPr lang="tr-TR" baseline="-25000" dirty="0">
              <a:solidFill>
                <a:prstClr val="black"/>
              </a:solidFill>
            </a:endParaRPr>
          </a:p>
        </p:txBody>
      </p:sp>
      <p:sp>
        <p:nvSpPr>
          <p:cNvPr id="8" name="TextBox 7"/>
          <p:cNvSpPr txBox="1"/>
          <p:nvPr/>
        </p:nvSpPr>
        <p:spPr>
          <a:xfrm>
            <a:off x="4038600" y="4050268"/>
            <a:ext cx="1219200" cy="369332"/>
          </a:xfrm>
          <a:prstGeom prst="rect">
            <a:avLst/>
          </a:prstGeom>
          <a:solidFill>
            <a:schemeClr val="bg1"/>
          </a:solidFill>
        </p:spPr>
        <p:txBody>
          <a:bodyPr wrap="square" rtlCol="0">
            <a:spAutoFit/>
          </a:bodyPr>
          <a:lstStyle/>
          <a:p>
            <a:r>
              <a:rPr lang="tr-TR" dirty="0" smtClean="0">
                <a:solidFill>
                  <a:prstClr val="black"/>
                </a:solidFill>
              </a:rPr>
              <a:t>S</a:t>
            </a:r>
            <a:r>
              <a:rPr lang="tr-TR" baseline="-25000" dirty="0" smtClean="0">
                <a:solidFill>
                  <a:prstClr val="black"/>
                </a:solidFill>
              </a:rPr>
              <a:t>u-soil 3</a:t>
            </a:r>
            <a:endParaRPr lang="tr-TR" baseline="-25000" dirty="0">
              <a:solidFill>
                <a:prstClr val="black"/>
              </a:solidFill>
            </a:endParaRPr>
          </a:p>
        </p:txBody>
      </p:sp>
      <p:sp>
        <p:nvSpPr>
          <p:cNvPr id="9" name="TextBox 8"/>
          <p:cNvSpPr txBox="1"/>
          <p:nvPr/>
        </p:nvSpPr>
        <p:spPr>
          <a:xfrm>
            <a:off x="1524000" y="3124200"/>
            <a:ext cx="304800" cy="369332"/>
          </a:xfrm>
          <a:prstGeom prst="rect">
            <a:avLst/>
          </a:prstGeom>
          <a:solidFill>
            <a:schemeClr val="bg1"/>
          </a:solidFill>
        </p:spPr>
        <p:txBody>
          <a:bodyPr wrap="square" rtlCol="0">
            <a:spAutoFit/>
          </a:bodyPr>
          <a:lstStyle/>
          <a:p>
            <a:r>
              <a:rPr lang="tr-TR" dirty="0" smtClean="0">
                <a:solidFill>
                  <a:prstClr val="black"/>
                </a:solidFill>
              </a:rPr>
              <a:t>D</a:t>
            </a:r>
            <a:endParaRPr lang="tr-TR" baseline="-25000" dirty="0">
              <a:solidFill>
                <a:prstClr val="black"/>
              </a:solidFill>
            </a:endParaRPr>
          </a:p>
        </p:txBody>
      </p:sp>
      <p:sp>
        <p:nvSpPr>
          <p:cNvPr id="13" name="TextBox 12"/>
          <p:cNvSpPr txBox="1"/>
          <p:nvPr/>
        </p:nvSpPr>
        <p:spPr>
          <a:xfrm>
            <a:off x="2209800" y="4800600"/>
            <a:ext cx="2209800" cy="369332"/>
          </a:xfrm>
          <a:prstGeom prst="rect">
            <a:avLst/>
          </a:prstGeom>
          <a:solidFill>
            <a:schemeClr val="bg1"/>
          </a:solidFill>
        </p:spPr>
        <p:txBody>
          <a:bodyPr wrap="square" rtlCol="0">
            <a:spAutoFit/>
          </a:bodyPr>
          <a:lstStyle/>
          <a:p>
            <a:r>
              <a:rPr lang="tr-TR" dirty="0" smtClean="0">
                <a:solidFill>
                  <a:prstClr val="black"/>
                </a:solidFill>
              </a:rPr>
              <a:t>B</a:t>
            </a:r>
            <a:r>
              <a:rPr lang="tr-TR" baseline="-25000" dirty="0" smtClean="0">
                <a:solidFill>
                  <a:prstClr val="black"/>
                </a:solidFill>
              </a:rPr>
              <a:t>g</a:t>
            </a:r>
            <a:r>
              <a:rPr lang="tr-TR" dirty="0" smtClean="0">
                <a:solidFill>
                  <a:prstClr val="black"/>
                </a:solidFill>
              </a:rPr>
              <a:t>. L</a:t>
            </a:r>
            <a:r>
              <a:rPr lang="tr-TR" baseline="-25000" dirty="0" smtClean="0">
                <a:solidFill>
                  <a:prstClr val="black"/>
                </a:solidFill>
              </a:rPr>
              <a:t>g</a:t>
            </a:r>
            <a:r>
              <a:rPr lang="tr-TR" dirty="0" smtClean="0">
                <a:solidFill>
                  <a:prstClr val="black"/>
                </a:solidFill>
              </a:rPr>
              <a:t>. S</a:t>
            </a:r>
            <a:r>
              <a:rPr lang="tr-TR" baseline="-25000" dirty="0" smtClean="0">
                <a:solidFill>
                  <a:prstClr val="black"/>
                </a:solidFill>
              </a:rPr>
              <a:t>u2</a:t>
            </a:r>
            <a:r>
              <a:rPr lang="tr-TR" dirty="0" smtClean="0">
                <a:solidFill>
                  <a:prstClr val="black"/>
                </a:solidFill>
              </a:rPr>
              <a:t>. N*</a:t>
            </a:r>
            <a:r>
              <a:rPr lang="tr-TR" baseline="-25000" dirty="0" smtClean="0">
                <a:solidFill>
                  <a:prstClr val="black"/>
                </a:solidFill>
              </a:rPr>
              <a:t>c</a:t>
            </a:r>
            <a:endParaRPr lang="tr-TR" baseline="-25000" dirty="0">
              <a:solidFill>
                <a:prstClr val="black"/>
              </a:solidFill>
            </a:endParaRPr>
          </a:p>
        </p:txBody>
      </p:sp>
    </p:spTree>
    <p:extLst>
      <p:ext uri="{BB962C8B-B14F-4D97-AF65-F5344CB8AC3E}">
        <p14:creationId xmlns:p14="http://schemas.microsoft.com/office/powerpoint/2010/main" val="3027603096"/>
      </p:ext>
    </p:extLst>
  </p:cSld>
  <p:clrMapOvr>
    <a:masterClrMapping/>
  </p:clrMapOvr>
  <p:transition>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r>
              <a:rPr lang="tr-TR" b="1" dirty="0" smtClean="0">
                <a:solidFill>
                  <a:schemeClr val="tx1"/>
                </a:solidFill>
                <a:latin typeface="Arial" pitchFamily="34" charset="0"/>
                <a:cs typeface="Arial" pitchFamily="34" charset="0"/>
              </a:rPr>
              <a:t>Example problem on axial load capacity of a pile group in a clayey soil</a:t>
            </a: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6" name="Subtitle 2"/>
          <p:cNvSpPr txBox="1">
            <a:spLocks/>
          </p:cNvSpPr>
          <p:nvPr/>
        </p:nvSpPr>
        <p:spPr>
          <a:xfrm>
            <a:off x="152400" y="1295400"/>
            <a:ext cx="4114800" cy="4114800"/>
          </a:xfrm>
          <a:prstGeom prst="rect">
            <a:avLst/>
          </a:prstGeom>
        </p:spPr>
        <p:txBody>
          <a:bodyPr>
            <a:noAutofit/>
          </a:bodyPr>
          <a:lstStyle/>
          <a:p>
            <a:pPr algn="ctr">
              <a:spcBef>
                <a:spcPts val="580"/>
              </a:spcBef>
              <a:buClr>
                <a:srgbClr val="D34817"/>
              </a:buClr>
              <a:buSzPct val="85000"/>
              <a:buFont typeface="Wingdings 2"/>
              <a:buNone/>
              <a:defRPr/>
            </a:pPr>
            <a:endParaRPr lang="tr-TR" sz="2200" b="1" i="1" dirty="0" smtClean="0">
              <a:solidFill>
                <a:prstClr val="black"/>
              </a:solidFill>
              <a:cs typeface="Arial" pitchFamily="34" charset="0"/>
            </a:endParaRPr>
          </a:p>
          <a:p>
            <a:pPr algn="just">
              <a:spcBef>
                <a:spcPts val="580"/>
              </a:spcBef>
              <a:buClr>
                <a:srgbClr val="D34817"/>
              </a:buClr>
              <a:buSzPct val="85000"/>
              <a:defRPr/>
            </a:pPr>
            <a:r>
              <a:rPr lang="tr-TR" sz="2200" dirty="0" smtClean="0">
                <a:solidFill>
                  <a:prstClr val="black"/>
                </a:solidFill>
              </a:rPr>
              <a:t>Compute the ultimate downward load capacity of a pile group in a clayey soil. Piles are open ended steel pipe piles with 400mm diameter, 20m long and 1m center to center spacing. Experiments have shown that Su of the clayey soil is 30kPa. Pile cap is not in firm contact with the ground.</a:t>
            </a:r>
            <a:endParaRPr lang="en-US" sz="2200" dirty="0" smtClean="0">
              <a:solidFill>
                <a:prstClr val="black"/>
              </a:solidFill>
            </a:endParaRPr>
          </a:p>
          <a:p>
            <a:pPr algn="just">
              <a:spcBef>
                <a:spcPts val="580"/>
              </a:spcBef>
              <a:buClr>
                <a:srgbClr val="D34817"/>
              </a:buClr>
              <a:buSzPct val="85000"/>
              <a:buFont typeface="Wingdings 2"/>
              <a:buNone/>
              <a:defRPr/>
            </a:pPr>
            <a:endParaRPr lang="en-US"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Wingdings 2"/>
              <a:buNone/>
              <a:defRPr/>
            </a:pPr>
            <a:endParaRPr lang="tr-TR" sz="300" dirty="0" smtClean="0">
              <a:solidFill>
                <a:prstClr val="black"/>
              </a:solidFill>
            </a:endParaRPr>
          </a:p>
          <a:p>
            <a:pPr lvl="1" algn="just">
              <a:spcBef>
                <a:spcPts val="370"/>
              </a:spcBef>
              <a:buClr>
                <a:srgbClr val="9B2D1F"/>
              </a:buClr>
              <a:buSzPct val="85000"/>
              <a:buFont typeface="Wingdings 2"/>
              <a:buNone/>
              <a:defRPr/>
            </a:pPr>
            <a:endParaRPr lang="en-US" sz="2200" dirty="0" smtClean="0">
              <a:solidFill>
                <a:prstClr val="black"/>
              </a:solidFill>
            </a:endParaRPr>
          </a:p>
          <a:p>
            <a:pPr lvl="1" algn="just">
              <a:spcBef>
                <a:spcPts val="370"/>
              </a:spcBef>
              <a:buClr>
                <a:srgbClr val="9B2D1F"/>
              </a:buClr>
              <a:buSzPct val="85000"/>
              <a:buFont typeface="Wingdings 2"/>
              <a:buNone/>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lvl="1" algn="just">
              <a:spcBef>
                <a:spcPts val="370"/>
              </a:spcBef>
              <a:buClr>
                <a:srgbClr val="9B2D1F"/>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Arial" pitchFamily="34" charset="0"/>
              <a:buChar char="•"/>
              <a:defRPr/>
            </a:pPr>
            <a:endParaRPr lang="en-US" sz="2200" dirty="0" smtClean="0">
              <a:solidFill>
                <a:prstClr val="black"/>
              </a:solidFill>
            </a:endParaRPr>
          </a:p>
          <a:p>
            <a:pPr algn="just">
              <a:spcBef>
                <a:spcPts val="580"/>
              </a:spcBef>
              <a:buClr>
                <a:srgbClr val="D34817"/>
              </a:buClr>
              <a:buSzPct val="85000"/>
              <a:buFont typeface="Wingdings 2"/>
              <a:buNone/>
              <a:defRPr/>
            </a:pPr>
            <a:endParaRPr lang="en-US" sz="2600" dirty="0" smtClean="0">
              <a:solidFill>
                <a:prstClr val="black"/>
              </a:solidFill>
            </a:endParaRPr>
          </a:p>
        </p:txBody>
      </p:sp>
      <p:sp>
        <p:nvSpPr>
          <p:cNvPr id="5" name="TextBox 4"/>
          <p:cNvSpPr txBox="1"/>
          <p:nvPr/>
        </p:nvSpPr>
        <p:spPr>
          <a:xfrm>
            <a:off x="5257800" y="3352800"/>
            <a:ext cx="2895600" cy="369332"/>
          </a:xfrm>
          <a:prstGeom prst="rect">
            <a:avLst/>
          </a:prstGeom>
          <a:solidFill>
            <a:schemeClr val="bg1"/>
          </a:solidFill>
        </p:spPr>
        <p:txBody>
          <a:bodyPr wrap="square" rtlCol="0">
            <a:spAutoFit/>
          </a:bodyPr>
          <a:lstStyle/>
          <a:p>
            <a:r>
              <a:rPr lang="tr-TR" b="1" dirty="0" smtClean="0">
                <a:solidFill>
                  <a:prstClr val="black"/>
                </a:solidFill>
              </a:rPr>
              <a:t>plan view of the pile group</a:t>
            </a:r>
            <a:endParaRPr lang="tr-TR" b="1" dirty="0">
              <a:solidFill>
                <a:prstClr val="black"/>
              </a:solidFill>
            </a:endParaRPr>
          </a:p>
        </p:txBody>
      </p:sp>
      <p:pic>
        <p:nvPicPr>
          <p:cNvPr id="2" name="Picture 2"/>
          <p:cNvPicPr>
            <a:picLocks noChangeAspect="1" noChangeArrowheads="1"/>
          </p:cNvPicPr>
          <p:nvPr/>
        </p:nvPicPr>
        <p:blipFill>
          <a:blip r:embed="rId3" cstate="print"/>
          <a:srcRect/>
          <a:stretch>
            <a:fillRect/>
          </a:stretch>
        </p:blipFill>
        <p:spPr bwMode="auto">
          <a:xfrm>
            <a:off x="5181600" y="1600200"/>
            <a:ext cx="3156792" cy="1752600"/>
          </a:xfrm>
          <a:prstGeom prst="rect">
            <a:avLst/>
          </a:prstGeom>
          <a:noFill/>
          <a:ln w="9525">
            <a:noFill/>
            <a:miter lim="800000"/>
            <a:headEnd/>
            <a:tailEnd/>
          </a:ln>
        </p:spPr>
      </p:pic>
    </p:spTree>
    <p:extLst>
      <p:ext uri="{BB962C8B-B14F-4D97-AF65-F5344CB8AC3E}">
        <p14:creationId xmlns:p14="http://schemas.microsoft.com/office/powerpoint/2010/main" val="2900980494"/>
      </p:ext>
    </p:extLst>
  </p:cSld>
  <p:clrMapOvr>
    <a:masterClrMapping/>
  </p:clrMapOvr>
  <p:transition>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762000" y="533400"/>
            <a:ext cx="7162800" cy="5774818"/>
          </a:xfrm>
          <a:prstGeom prst="rect">
            <a:avLst/>
          </a:prstGeom>
          <a:noFill/>
          <a:ln w="9525">
            <a:noFill/>
            <a:miter lim="800000"/>
            <a:headEnd/>
            <a:tailEnd/>
          </a:ln>
        </p:spPr>
      </p:pic>
    </p:spTree>
    <p:extLst>
      <p:ext uri="{BB962C8B-B14F-4D97-AF65-F5344CB8AC3E}">
        <p14:creationId xmlns:p14="http://schemas.microsoft.com/office/powerpoint/2010/main" val="2647185324"/>
      </p:ext>
    </p:extLst>
  </p:cSld>
  <p:clrMapOvr>
    <a:masterClrMapping/>
  </p:clrMapOvr>
  <p:transition>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229600" cy="5943600"/>
          </a:xfrm>
        </p:spPr>
        <p:txBody>
          <a:bodyPr>
            <a:noAutofit/>
          </a:bodyPr>
          <a:lstStyle/>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219200" y="381000"/>
            <a:ext cx="6105525" cy="26003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295400" y="3048000"/>
            <a:ext cx="5581650" cy="3267075"/>
          </a:xfrm>
          <a:prstGeom prst="rect">
            <a:avLst/>
          </a:prstGeom>
          <a:noFill/>
          <a:ln w="9525">
            <a:noFill/>
            <a:miter lim="800000"/>
            <a:headEnd/>
            <a:tailEnd/>
          </a:ln>
        </p:spPr>
      </p:pic>
    </p:spTree>
    <p:extLst>
      <p:ext uri="{BB962C8B-B14F-4D97-AF65-F5344CB8AC3E}">
        <p14:creationId xmlns:p14="http://schemas.microsoft.com/office/powerpoint/2010/main" val="1544887002"/>
      </p:ext>
    </p:extLst>
  </p:cSld>
  <p:clrMapOvr>
    <a:masterClrMapping/>
  </p:clrMapOvr>
  <p:transition>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229600" cy="1470025"/>
          </a:xfrm>
        </p:spPr>
        <p:txBody>
          <a:bodyPr/>
          <a:lstStyle/>
          <a:p>
            <a:r>
              <a:rPr lang="tr-TR" b="1" dirty="0" smtClean="0">
                <a:solidFill>
                  <a:schemeClr val="tx1"/>
                </a:solidFill>
                <a:latin typeface="Arial" pitchFamily="34" charset="0"/>
                <a:cs typeface="Arial" pitchFamily="34" charset="0"/>
              </a:rPr>
              <a:t>Settlement in Pile Foundations</a:t>
            </a:r>
            <a:endParaRPr lang="en-US" dirty="0"/>
          </a:p>
        </p:txBody>
      </p:sp>
      <p:sp>
        <p:nvSpPr>
          <p:cNvPr id="6" name="Subtitle 2"/>
          <p:cNvSpPr>
            <a:spLocks noGrp="1"/>
          </p:cNvSpPr>
          <p:nvPr>
            <p:ph type="subTitle" idx="1"/>
          </p:nvPr>
        </p:nvSpPr>
        <p:spPr>
          <a:xfrm>
            <a:off x="381000" y="2743200"/>
            <a:ext cx="8229600" cy="3581400"/>
          </a:xfrm>
        </p:spPr>
        <p:txBody>
          <a:bodyPr>
            <a:noAutofit/>
          </a:bodyPr>
          <a:lstStyle/>
          <a:p>
            <a:endParaRPr lang="tr-TR" sz="2200" b="1" i="1" dirty="0" smtClean="0">
              <a:solidFill>
                <a:schemeClr val="tx1"/>
              </a:solidFill>
              <a:cs typeface="Arial" pitchFamily="34" charset="0"/>
            </a:endParaRPr>
          </a:p>
          <a:p>
            <a:pPr algn="just">
              <a:buFont typeface="Courier New" pitchFamily="49" charset="0"/>
              <a:buChar char="o"/>
            </a:pPr>
            <a:endParaRPr lang="tr-TR" sz="2200" dirty="0" smtClean="0">
              <a:solidFill>
                <a:schemeClr val="tx1"/>
              </a:solidFill>
            </a:endParaRPr>
          </a:p>
          <a:p>
            <a:pPr algn="just">
              <a:buFont typeface="Courier New" pitchFamily="49" charset="0"/>
              <a:buChar char="o"/>
            </a:pPr>
            <a:r>
              <a:rPr lang="en-US" sz="2200" dirty="0" smtClean="0">
                <a:solidFill>
                  <a:schemeClr val="tx1"/>
                </a:solidFill>
              </a:rPr>
              <a:t> </a:t>
            </a:r>
            <a:r>
              <a:rPr lang="tr-TR" sz="2200" dirty="0" smtClean="0">
                <a:solidFill>
                  <a:schemeClr val="tx1"/>
                </a:solidFill>
              </a:rPr>
              <a:t>pile foundations do not usually settle much when properly designed (usually less than 12mm). Such a value is acceptable for most foundations.</a:t>
            </a:r>
          </a:p>
          <a:p>
            <a:pPr algn="just"/>
            <a:r>
              <a:rPr lang="tr-TR" sz="2200" dirty="0" smtClean="0">
                <a:solidFill>
                  <a:schemeClr val="tx1"/>
                </a:solidFill>
              </a:rPr>
              <a:t> </a:t>
            </a:r>
            <a:endParaRPr lang="en-US" sz="2200" dirty="0" smtClean="0">
              <a:solidFill>
                <a:schemeClr val="tx1"/>
              </a:solidFill>
            </a:endParaRPr>
          </a:p>
          <a:p>
            <a:pPr algn="just">
              <a:buFont typeface="Courier New" pitchFamily="49" charset="0"/>
              <a:buChar char="o"/>
            </a:pPr>
            <a:endParaRPr lang="tr-TR" sz="500" dirty="0" smtClean="0">
              <a:solidFill>
                <a:schemeClr val="tx1"/>
              </a:solidFill>
            </a:endParaRPr>
          </a:p>
          <a:p>
            <a:pPr algn="just"/>
            <a:endParaRPr lang="tr-TR" sz="2200"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Tree>
    <p:extLst>
      <p:ext uri="{BB962C8B-B14F-4D97-AF65-F5344CB8AC3E}">
        <p14:creationId xmlns:p14="http://schemas.microsoft.com/office/powerpoint/2010/main" val="4145576867"/>
      </p:ext>
    </p:extLst>
  </p:cSld>
  <p:clrMapOvr>
    <a:masterClrMapping/>
  </p:clrMapOvr>
  <p:transition>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800"/>
            <a:ext cx="4191000" cy="5943600"/>
          </a:xfrm>
        </p:spPr>
        <p:txBody>
          <a:bodyPr>
            <a:noAutofit/>
          </a:bodyPr>
          <a:lstStyle/>
          <a:p>
            <a:r>
              <a:rPr lang="tr-TR" b="1" dirty="0" smtClean="0">
                <a:solidFill>
                  <a:schemeClr val="tx1"/>
                </a:solidFill>
                <a:latin typeface="Arial" pitchFamily="34" charset="0"/>
                <a:cs typeface="Arial" pitchFamily="34" charset="0"/>
              </a:rPr>
              <a:t>Settlement in pile foundations</a:t>
            </a:r>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algn="just">
              <a:buFont typeface="Courier New" pitchFamily="49" charset="0"/>
              <a:buChar char="o"/>
            </a:pPr>
            <a:r>
              <a:rPr lang="tr-TR" sz="2000" dirty="0" smtClean="0">
                <a:solidFill>
                  <a:schemeClr val="tx1"/>
                </a:solidFill>
              </a:rPr>
              <a:t> </a:t>
            </a:r>
            <a:r>
              <a:rPr lang="tr-TR" sz="2200" dirty="0" smtClean="0">
                <a:solidFill>
                  <a:schemeClr val="tx1"/>
                </a:solidFill>
              </a:rPr>
              <a:t>however engineer could perform settlement analyses for the following cases:</a:t>
            </a:r>
          </a:p>
          <a:p>
            <a:pPr lvl="1" algn="just">
              <a:buFont typeface="Wingdings" pitchFamily="2" charset="2"/>
              <a:buChar char="Ø"/>
            </a:pPr>
            <a:r>
              <a:rPr lang="tr-TR" sz="2000" dirty="0" smtClean="0"/>
              <a:t> </a:t>
            </a:r>
            <a:r>
              <a:rPr lang="tr-TR" sz="2200" dirty="0" smtClean="0"/>
              <a:t>one or more highly compressible strata exist below the toe,</a:t>
            </a:r>
          </a:p>
          <a:p>
            <a:pPr lvl="1" algn="just"/>
            <a:endParaRPr lang="tr-TR" sz="2200" dirty="0" smtClean="0"/>
          </a:p>
          <a:p>
            <a:pPr lvl="1" algn="just">
              <a:buFont typeface="Wingdings" pitchFamily="2" charset="2"/>
              <a:buChar char="Ø"/>
            </a:pPr>
            <a:r>
              <a:rPr lang="tr-TR" sz="2200" dirty="0" smtClean="0">
                <a:solidFill>
                  <a:schemeClr val="tx1"/>
                </a:solidFill>
              </a:rPr>
              <a:t> if superstructure is very sensitive to settlements,</a:t>
            </a:r>
          </a:p>
          <a:p>
            <a:pPr lvl="1" algn="just"/>
            <a:endParaRPr lang="tr-TR" sz="2200" dirty="0" smtClean="0">
              <a:solidFill>
                <a:schemeClr val="tx1"/>
              </a:solidFill>
            </a:endParaRPr>
          </a:p>
          <a:p>
            <a:pPr lvl="1" algn="just">
              <a:buFont typeface="Wingdings" pitchFamily="2" charset="2"/>
              <a:buChar char="Ø"/>
            </a:pPr>
            <a:r>
              <a:rPr lang="tr-TR" sz="2200" dirty="0" smtClean="0"/>
              <a:t> if downdrag loads might develop during the life of the structure (read Ch 18.1 for more details in downdrag loads).</a:t>
            </a:r>
            <a:endParaRPr lang="tr-TR" sz="2200" dirty="0" smtClean="0">
              <a:solidFill>
                <a:schemeClr val="tx1"/>
              </a:solidFill>
            </a:endParaRPr>
          </a:p>
          <a:p>
            <a:pPr lvl="1" algn="just">
              <a:buFont typeface="Wingdings" pitchFamily="2" charset="2"/>
              <a:buChar char="Ø"/>
            </a:pPr>
            <a:endParaRPr lang="tr-TR" sz="2000" dirty="0" smtClean="0">
              <a:solidFill>
                <a:schemeClr val="tx1"/>
              </a:solidFill>
            </a:endParaRPr>
          </a:p>
          <a:p>
            <a:pPr lvl="1" algn="just">
              <a:buFont typeface="Wingdings" pitchFamily="2" charset="2"/>
              <a:buChar char="Ø"/>
            </a:pPr>
            <a:endParaRPr lang="en-US" sz="2000" dirty="0" smtClean="0">
              <a:solidFill>
                <a:schemeClr val="tx1"/>
              </a:solidFill>
            </a:endParaRPr>
          </a:p>
          <a:p>
            <a:pPr algn="just"/>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en-US" sz="2000" dirty="0" smtClean="0">
              <a:solidFill>
                <a:schemeClr val="tx1"/>
              </a:solidFill>
            </a:endParaRPr>
          </a:p>
          <a:p>
            <a:pPr algn="just">
              <a:buFont typeface="Courier New" pitchFamily="49" charset="0"/>
              <a:buChar char="o"/>
            </a:pPr>
            <a:endParaRPr lang="tr-TR" sz="2000" dirty="0" smtClean="0">
              <a:solidFill>
                <a:schemeClr val="tx1"/>
              </a:solidFill>
            </a:endParaRPr>
          </a:p>
          <a:p>
            <a:pPr algn="just"/>
            <a:endParaRPr lang="tr-TR" sz="20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4267200" y="838200"/>
            <a:ext cx="4648200" cy="464085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71492" y="6317465"/>
            <a:ext cx="5772508" cy="540535"/>
          </a:xfrm>
          <a:prstGeom prst="rect">
            <a:avLst/>
          </a:prstGeom>
          <a:noFill/>
          <a:ln w="9525">
            <a:noFill/>
            <a:miter lim="800000"/>
            <a:headEnd/>
            <a:tailEnd/>
          </a:ln>
        </p:spPr>
      </p:pic>
    </p:spTree>
    <p:extLst>
      <p:ext uri="{BB962C8B-B14F-4D97-AF65-F5344CB8AC3E}">
        <p14:creationId xmlns:p14="http://schemas.microsoft.com/office/powerpoint/2010/main" val="1440436902"/>
      </p:ext>
    </p:extLst>
  </p:cSld>
  <p:clrMapOvr>
    <a:masterClrMapping/>
  </p:clrMapOvr>
  <p:transition>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458200" cy="5943600"/>
          </a:xfrm>
        </p:spPr>
        <p:txBody>
          <a:bodyPr>
            <a:noAutofit/>
          </a:bodyPr>
          <a:lstStyle/>
          <a:p>
            <a:r>
              <a:rPr lang="tr-TR" b="1" dirty="0" smtClean="0">
                <a:solidFill>
                  <a:schemeClr val="tx1"/>
                </a:solidFill>
                <a:latin typeface="Arial" pitchFamily="34" charset="0"/>
                <a:cs typeface="Arial" pitchFamily="34" charset="0"/>
              </a:rPr>
              <a:t>Load-Settlement response in pile foundations </a:t>
            </a:r>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algn="just">
              <a:buFont typeface="Courier New" pitchFamily="49" charset="0"/>
              <a:buChar char="o"/>
            </a:pPr>
            <a:r>
              <a:rPr lang="tr-TR" sz="2200" dirty="0" smtClean="0">
                <a:solidFill>
                  <a:schemeClr val="tx1"/>
                </a:solidFill>
              </a:rPr>
              <a:t>  </a:t>
            </a:r>
            <a:r>
              <a:rPr lang="tr-TR" sz="2200" dirty="0" smtClean="0">
                <a:solidFill>
                  <a:schemeClr val="tx1"/>
                </a:solidFill>
                <a:cs typeface="GreekC"/>
              </a:rPr>
              <a:t>the load-settlement response is approximated by the following relationship</a:t>
            </a:r>
            <a:endParaRPr lang="en-US"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990600" y="2514600"/>
            <a:ext cx="2066546" cy="162401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581400" y="2286000"/>
            <a:ext cx="5005388" cy="3117220"/>
          </a:xfrm>
          <a:prstGeom prst="rect">
            <a:avLst/>
          </a:prstGeom>
          <a:noFill/>
          <a:ln w="9525">
            <a:noFill/>
            <a:miter lim="800000"/>
            <a:headEnd/>
            <a:tailEnd/>
          </a:ln>
        </p:spPr>
      </p:pic>
    </p:spTree>
    <p:extLst>
      <p:ext uri="{BB962C8B-B14F-4D97-AF65-F5344CB8AC3E}">
        <p14:creationId xmlns:p14="http://schemas.microsoft.com/office/powerpoint/2010/main" val="1277683950"/>
      </p:ext>
    </p:extLst>
  </p:cSld>
  <p:clrMapOvr>
    <a:masterClrMapping/>
  </p:clrMapOvr>
  <p:transition>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458200" cy="5943600"/>
          </a:xfrm>
        </p:spPr>
        <p:txBody>
          <a:bodyPr>
            <a:noAutofit/>
          </a:bodyPr>
          <a:lstStyle/>
          <a:p>
            <a:r>
              <a:rPr lang="tr-TR" b="1" dirty="0" smtClean="0">
                <a:solidFill>
                  <a:schemeClr val="tx1"/>
                </a:solidFill>
                <a:latin typeface="Arial" pitchFamily="34" charset="0"/>
                <a:cs typeface="Arial" pitchFamily="34" charset="0"/>
              </a:rPr>
              <a:t>Load-Settlement response in pile foundations </a:t>
            </a:r>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algn="just">
              <a:buFont typeface="Courier New" pitchFamily="49" charset="0"/>
              <a:buChar char="o"/>
            </a:pPr>
            <a:r>
              <a:rPr lang="tr-TR" sz="2200" dirty="0" smtClean="0">
                <a:solidFill>
                  <a:schemeClr val="tx1"/>
                </a:solidFill>
              </a:rPr>
              <a:t>  </a:t>
            </a:r>
            <a:r>
              <a:rPr lang="tr-TR" sz="2200" dirty="0" smtClean="0">
                <a:solidFill>
                  <a:schemeClr val="tx1"/>
                </a:solidFill>
                <a:cs typeface="GreekC"/>
              </a:rPr>
              <a:t>there is usually an elastic compression component as well:</a:t>
            </a:r>
            <a:endParaRPr lang="en-US" sz="2200" dirty="0" smtClean="0">
              <a:solidFill>
                <a:schemeClr val="tx1"/>
              </a:solidFill>
            </a:endParaRPr>
          </a:p>
          <a:p>
            <a:pPr algn="just">
              <a:buFont typeface="Courier New" pitchFamily="49" charset="0"/>
              <a:buChar char="o"/>
            </a:pPr>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pic>
        <p:nvPicPr>
          <p:cNvPr id="3074" name="Picture 2"/>
          <p:cNvPicPr>
            <a:picLocks noChangeAspect="1" noChangeArrowheads="1"/>
          </p:cNvPicPr>
          <p:nvPr/>
        </p:nvPicPr>
        <p:blipFill>
          <a:blip r:embed="rId3" cstate="print"/>
          <a:srcRect/>
          <a:stretch>
            <a:fillRect/>
          </a:stretch>
        </p:blipFill>
        <p:spPr bwMode="auto">
          <a:xfrm>
            <a:off x="3733800" y="1752600"/>
            <a:ext cx="1285874" cy="86677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990600" y="2819400"/>
            <a:ext cx="6869811" cy="3124200"/>
          </a:xfrm>
          <a:prstGeom prst="rect">
            <a:avLst/>
          </a:prstGeom>
          <a:noFill/>
          <a:ln w="9525">
            <a:noFill/>
            <a:miter lim="800000"/>
            <a:headEnd/>
            <a:tailEnd/>
          </a:ln>
        </p:spPr>
      </p:pic>
    </p:spTree>
    <p:extLst>
      <p:ext uri="{BB962C8B-B14F-4D97-AF65-F5344CB8AC3E}">
        <p14:creationId xmlns:p14="http://schemas.microsoft.com/office/powerpoint/2010/main" val="1937436752"/>
      </p:ext>
    </p:extLst>
  </p:cSld>
  <p:clrMapOvr>
    <a:masterClrMapping/>
  </p:clrMapOvr>
  <p:transition>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10600" cy="5943600"/>
          </a:xfrm>
        </p:spPr>
        <p:txBody>
          <a:bodyPr>
            <a:noAutofit/>
          </a:bodyPr>
          <a:lstStyle/>
          <a:p>
            <a:r>
              <a:rPr lang="tr-TR" b="1" dirty="0" smtClean="0">
                <a:solidFill>
                  <a:schemeClr val="tx1"/>
                </a:solidFill>
                <a:latin typeface="Arial" pitchFamily="34" charset="0"/>
                <a:cs typeface="Arial" pitchFamily="34" charset="0"/>
              </a:rPr>
              <a:t>Settlement of pile groups: Imaginary Footing Method</a:t>
            </a:r>
            <a:endParaRPr lang="en-US" b="1" u="sng" dirty="0" smtClean="0">
              <a:solidFill>
                <a:schemeClr val="tx1"/>
              </a:solidFill>
              <a:latin typeface="Arial" pitchFamily="34" charset="0"/>
              <a:cs typeface="Arial" pitchFamily="34" charset="0"/>
            </a:endParaRPr>
          </a:p>
          <a:p>
            <a:endParaRPr lang="en-US" sz="100" dirty="0" smtClean="0">
              <a:solidFill>
                <a:schemeClr val="tx1"/>
              </a:solidFill>
            </a:endParaRPr>
          </a:p>
          <a:p>
            <a:pPr algn="just"/>
            <a:endParaRPr lang="en-US" sz="700" dirty="0" smtClean="0">
              <a:solidFill>
                <a:schemeClr val="tx1"/>
              </a:solidFill>
            </a:endParaRPr>
          </a:p>
          <a:p>
            <a:pPr algn="just"/>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2200" dirty="0" smtClean="0">
              <a:solidFill>
                <a:schemeClr val="tx1"/>
              </a:solidFill>
            </a:endParaRPr>
          </a:p>
          <a:p>
            <a:pPr algn="just">
              <a:buFont typeface="Courier New" pitchFamily="49" charset="0"/>
              <a:buChar char="o"/>
            </a:pPr>
            <a:endParaRPr lang="en-US" sz="300" dirty="0" smtClean="0">
              <a:solidFill>
                <a:schemeClr val="tx1"/>
              </a:solidFill>
            </a:endParaRPr>
          </a:p>
          <a:p>
            <a:pPr algn="just">
              <a:buFont typeface="Courier New" pitchFamily="49" charset="0"/>
              <a:buChar char="o"/>
            </a:pPr>
            <a:endParaRPr lang="tr-TR" sz="2200" dirty="0" smtClean="0">
              <a:solidFill>
                <a:schemeClr val="tx1"/>
              </a:solidFill>
            </a:endParaRPr>
          </a:p>
          <a:p>
            <a:pPr algn="just"/>
            <a:endParaRPr lang="tr-TR" sz="200"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b="1" dirty="0" smtClean="0">
              <a:solidFill>
                <a:schemeClr val="tx1"/>
              </a:solidFill>
            </a:endParaRPr>
          </a:p>
          <a:p>
            <a:pPr algn="just">
              <a:buFont typeface="Courier New" pitchFamily="49" charset="0"/>
              <a:buChar char="o"/>
            </a:pPr>
            <a:endParaRPr lang="tr-TR" sz="2200" dirty="0" smtClean="0">
              <a:solidFill>
                <a:schemeClr val="tx1"/>
              </a:solidFill>
            </a:endParaRPr>
          </a:p>
          <a:p>
            <a:pPr algn="just"/>
            <a:r>
              <a:rPr lang="tr-TR" sz="2200" dirty="0" smtClean="0">
                <a:solidFill>
                  <a:schemeClr val="tx1"/>
                </a:solidFill>
              </a:rPr>
              <a:t> </a:t>
            </a:r>
            <a:endParaRPr lang="tr-TR" sz="2200" b="1" dirty="0" smtClean="0">
              <a:solidFill>
                <a:schemeClr val="tx1"/>
              </a:solidFill>
            </a:endParaRPr>
          </a:p>
          <a:p>
            <a:pPr algn="just"/>
            <a:endParaRPr lang="tr-TR" sz="300" dirty="0" smtClean="0">
              <a:solidFill>
                <a:schemeClr val="tx1"/>
              </a:solidFill>
            </a:endParaRPr>
          </a:p>
          <a:p>
            <a:pPr lvl="1" algn="just">
              <a:buFont typeface="Wingdings" pitchFamily="2" charset="2"/>
              <a:buChar char="Ø"/>
            </a:pPr>
            <a:endParaRPr lang="tr-TR" sz="500" dirty="0" smtClean="0"/>
          </a:p>
          <a:p>
            <a:pPr algn="just">
              <a:buFont typeface="Courier New" pitchFamily="49" charset="0"/>
              <a:buChar char="o"/>
            </a:pPr>
            <a:endParaRPr lang="en-US" sz="2200" dirty="0" smtClean="0"/>
          </a:p>
          <a:p>
            <a:pPr lvl="1" algn="just"/>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p>
          <a:p>
            <a:pPr lvl="1" algn="just">
              <a:buFont typeface="Courier New" pitchFamily="49" charset="0"/>
              <a:buChar char="o"/>
            </a:pPr>
            <a:endParaRPr lang="tr-TR" sz="2200" dirty="0" smtClean="0">
              <a:solidFill>
                <a:schemeClr val="tx1"/>
              </a:solidFill>
            </a:endParaRPr>
          </a:p>
          <a:p>
            <a:pPr algn="just">
              <a:buFont typeface="Arial" pitchFamily="34" charset="0"/>
              <a:buChar char="•"/>
            </a:pPr>
            <a:endParaRPr lang="en-US" sz="2200" dirty="0" smtClean="0">
              <a:solidFill>
                <a:schemeClr val="tx1"/>
              </a:solidFill>
            </a:endParaRPr>
          </a:p>
          <a:p>
            <a:pPr algn="just"/>
            <a:endParaRPr lang="en-US" dirty="0" smtClean="0">
              <a:solidFill>
                <a:schemeClr val="tx1"/>
              </a:solidFill>
            </a:endParaRPr>
          </a:p>
        </p:txBody>
      </p:sp>
      <p:sp>
        <p:nvSpPr>
          <p:cNvPr id="5" name="Subtitle 2"/>
          <p:cNvSpPr txBox="1">
            <a:spLocks/>
          </p:cNvSpPr>
          <p:nvPr/>
        </p:nvSpPr>
        <p:spPr>
          <a:xfrm>
            <a:off x="304800" y="838200"/>
            <a:ext cx="3048000" cy="5715000"/>
          </a:xfrm>
          <a:prstGeom prst="rect">
            <a:avLst/>
          </a:prstGeom>
        </p:spPr>
        <p:txBody>
          <a:bodyPr>
            <a:noAutofit/>
          </a:bodyPr>
          <a:lstStyle/>
          <a:p>
            <a:pPr algn="just">
              <a:spcBef>
                <a:spcPts val="580"/>
              </a:spcBef>
              <a:buClr>
                <a:srgbClr val="D34817"/>
              </a:buClr>
              <a:buSzPct val="85000"/>
              <a:buFont typeface="Courier New" pitchFamily="49" charset="0"/>
              <a:buChar char="o"/>
              <a:defRPr/>
            </a:pPr>
            <a:r>
              <a:rPr lang="en-US" sz="2000" dirty="0" smtClean="0">
                <a:solidFill>
                  <a:prstClr val="black"/>
                </a:solidFill>
              </a:rPr>
              <a:t> </a:t>
            </a:r>
            <a:r>
              <a:rPr lang="tr-TR" sz="2200" dirty="0" smtClean="0">
                <a:solidFill>
                  <a:prstClr val="black"/>
                </a:solidFill>
              </a:rPr>
              <a:t>in this method, an imaginary footing is assumed to exist at a certain depth.</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for friction piles, position</a:t>
            </a:r>
            <a:r>
              <a:rPr lang="en-US" sz="2200" dirty="0" smtClean="0">
                <a:solidFill>
                  <a:prstClr val="black"/>
                </a:solidFill>
              </a:rPr>
              <a:t> </a:t>
            </a:r>
            <a:r>
              <a:rPr lang="tr-TR" sz="2200" dirty="0" smtClean="0">
                <a:solidFill>
                  <a:prstClr val="black"/>
                </a:solidFill>
              </a:rPr>
              <a:t>the imaginary footing at a depth of z</a:t>
            </a:r>
            <a:r>
              <a:rPr lang="tr-TR" sz="2200" baseline="-25000" dirty="0" smtClean="0">
                <a:solidFill>
                  <a:prstClr val="black"/>
                </a:solidFill>
              </a:rPr>
              <a:t>i</a:t>
            </a:r>
            <a:r>
              <a:rPr lang="tr-TR" sz="2200" dirty="0" smtClean="0">
                <a:solidFill>
                  <a:prstClr val="black"/>
                </a:solidFill>
              </a:rPr>
              <a:t>=0.67D,</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r>
              <a:rPr lang="tr-TR" sz="2200" dirty="0" smtClean="0">
                <a:solidFill>
                  <a:prstClr val="black"/>
                </a:solidFill>
              </a:rPr>
              <a:t> for pile groups that mainly rely on toe bearing , position it at depth z</a:t>
            </a:r>
            <a:r>
              <a:rPr lang="tr-TR" sz="2200" baseline="-25000" dirty="0" smtClean="0">
                <a:solidFill>
                  <a:prstClr val="black"/>
                </a:solidFill>
              </a:rPr>
              <a:t>i</a:t>
            </a:r>
            <a:r>
              <a:rPr lang="tr-TR" sz="2200" dirty="0" smtClean="0">
                <a:solidFill>
                  <a:prstClr val="black"/>
                </a:solidFill>
              </a:rPr>
              <a:t>=D.</a:t>
            </a: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200" dirty="0" smtClean="0">
              <a:solidFill>
                <a:prstClr val="black"/>
              </a:solidFill>
            </a:endParaRPr>
          </a:p>
          <a:p>
            <a:pPr algn="just">
              <a:spcBef>
                <a:spcPts val="580"/>
              </a:spcBef>
              <a:buClr>
                <a:srgbClr val="D34817"/>
              </a:buClr>
              <a:buSzPct val="85000"/>
              <a:buFont typeface="Courier New" pitchFamily="49" charset="0"/>
              <a:buChar char="o"/>
              <a:defRPr/>
            </a:pPr>
            <a:endParaRPr lang="tr-TR" sz="2000" dirty="0" smtClean="0">
              <a:solidFill>
                <a:prstClr val="black"/>
              </a:solidFill>
            </a:endParaRPr>
          </a:p>
          <a:p>
            <a:pPr algn="just">
              <a:spcBef>
                <a:spcPts val="580"/>
              </a:spcBef>
              <a:buClr>
                <a:srgbClr val="D34817"/>
              </a:buClr>
              <a:buSzPct val="85000"/>
              <a:buFont typeface="Courier New" pitchFamily="49" charset="0"/>
              <a:buChar char="o"/>
              <a:defRPr/>
            </a:pPr>
            <a:endParaRPr lang="en-US" sz="2600" dirty="0" smtClean="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3886200" y="914400"/>
            <a:ext cx="4529081" cy="5314333"/>
          </a:xfrm>
          <a:prstGeom prst="rect">
            <a:avLst/>
          </a:prstGeom>
          <a:noFill/>
          <a:ln w="9525">
            <a:noFill/>
            <a:miter lim="800000"/>
            <a:headEnd/>
            <a:tailEnd/>
          </a:ln>
        </p:spPr>
      </p:pic>
      <p:sp>
        <p:nvSpPr>
          <p:cNvPr id="6" name="TextBox 5"/>
          <p:cNvSpPr txBox="1"/>
          <p:nvPr/>
        </p:nvSpPr>
        <p:spPr>
          <a:xfrm>
            <a:off x="4648200" y="5791200"/>
            <a:ext cx="3962400" cy="646331"/>
          </a:xfrm>
          <a:prstGeom prst="rect">
            <a:avLst/>
          </a:prstGeom>
          <a:noFill/>
        </p:spPr>
        <p:txBody>
          <a:bodyPr wrap="square" rtlCol="0">
            <a:spAutoFit/>
          </a:bodyPr>
          <a:lstStyle/>
          <a:p>
            <a:r>
              <a:rPr lang="tr-TR" dirty="0" smtClean="0">
                <a:solidFill>
                  <a:prstClr val="black"/>
                </a:solidFill>
              </a:rPr>
              <a:t>remember, z</a:t>
            </a:r>
            <a:r>
              <a:rPr lang="tr-TR" baseline="-25000" dirty="0" smtClean="0">
                <a:solidFill>
                  <a:prstClr val="black"/>
                </a:solidFill>
              </a:rPr>
              <a:t>f</a:t>
            </a:r>
            <a:r>
              <a:rPr lang="tr-TR" dirty="0" smtClean="0">
                <a:solidFill>
                  <a:prstClr val="black"/>
                </a:solidFill>
              </a:rPr>
              <a:t> is considered as the distance to the midpoint of different soil layers </a:t>
            </a:r>
            <a:endParaRPr lang="tr-TR" dirty="0">
              <a:solidFill>
                <a:prstClr val="black"/>
              </a:solidFill>
            </a:endParaRPr>
          </a:p>
        </p:txBody>
      </p:sp>
      <p:pic>
        <p:nvPicPr>
          <p:cNvPr id="1027" name="Picture 3"/>
          <p:cNvPicPr>
            <a:picLocks noChangeAspect="1" noChangeArrowheads="1"/>
          </p:cNvPicPr>
          <p:nvPr/>
        </p:nvPicPr>
        <p:blipFill>
          <a:blip r:embed="rId4" cstate="print"/>
          <a:srcRect/>
          <a:stretch>
            <a:fillRect/>
          </a:stretch>
        </p:blipFill>
        <p:spPr bwMode="auto">
          <a:xfrm>
            <a:off x="1600200" y="6096000"/>
            <a:ext cx="2884866" cy="609600"/>
          </a:xfrm>
          <a:prstGeom prst="rect">
            <a:avLst/>
          </a:prstGeom>
          <a:noFill/>
          <a:ln w="9525">
            <a:noFill/>
            <a:miter lim="800000"/>
            <a:headEnd/>
            <a:tailEnd/>
          </a:ln>
        </p:spPr>
      </p:pic>
    </p:spTree>
    <p:extLst>
      <p:ext uri="{BB962C8B-B14F-4D97-AF65-F5344CB8AC3E}">
        <p14:creationId xmlns:p14="http://schemas.microsoft.com/office/powerpoint/2010/main" val="4106411843"/>
      </p:ext>
    </p:extLst>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4466</TotalTime>
  <Words>7465</Words>
  <Application>Microsoft Office PowerPoint</Application>
  <PresentationFormat>Ekran Gösterisi (4:3)</PresentationFormat>
  <Paragraphs>3693</Paragraphs>
  <Slides>136</Slides>
  <Notes>124</Notes>
  <HiddenSlides>0</HiddenSlides>
  <MMClips>1</MMClips>
  <ScaleCrop>false</ScaleCrop>
  <HeadingPairs>
    <vt:vector size="4" baseType="variant">
      <vt:variant>
        <vt:lpstr>Tema</vt:lpstr>
      </vt:variant>
      <vt:variant>
        <vt:i4>4</vt:i4>
      </vt:variant>
      <vt:variant>
        <vt:lpstr>Slayt Başlıkları</vt:lpstr>
      </vt:variant>
      <vt:variant>
        <vt:i4>136</vt:i4>
      </vt:variant>
    </vt:vector>
  </HeadingPairs>
  <TitlesOfParts>
    <vt:vector size="140" baseType="lpstr">
      <vt:lpstr>Equity</vt:lpstr>
      <vt:lpstr>1_Equity</vt:lpstr>
      <vt:lpstr>2_Equity</vt:lpstr>
      <vt:lpstr>3_Equity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Load Transfer in Deep Foundations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Static Load Tests</vt:lpstr>
      <vt:lpstr>PowerPoint Sunusu</vt:lpstr>
      <vt:lpstr>PowerPoint Sunusu</vt:lpstr>
      <vt:lpstr>PowerPoint Sunusu</vt:lpstr>
      <vt:lpstr>PowerPoint Sunusu</vt:lpstr>
      <vt:lpstr>PowerPoint Sunusu</vt:lpstr>
      <vt:lpstr>PowerPoint Sunusu</vt:lpstr>
      <vt:lpstr>PowerPoint Sunusu</vt:lpstr>
      <vt:lpstr>PowerPoint Sunusu</vt:lpstr>
      <vt:lpstr>Axial load capacity of piles based on analytic methods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Group effects in piles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Settlement in Pile Foundations</vt:lpstr>
      <vt:lpstr>PowerPoint Sunusu</vt:lpstr>
      <vt:lpstr>PowerPoint Sunusu</vt:lpstr>
      <vt:lpstr>PowerPoint Sunusu</vt:lpstr>
      <vt:lpstr>PowerPoint Sunusu</vt:lpstr>
      <vt:lpstr>PowerPoint Sunusu</vt:lpstr>
      <vt:lpstr>PowerPoint Sunusu</vt:lpstr>
      <vt:lpstr>PowerPoint Sunusu</vt:lpstr>
      <vt:lpstr>PowerPoint Sunusu</vt:lpstr>
      <vt:lpstr>Drilled Shaft Foundations</vt:lpstr>
      <vt:lpstr>PowerPoint Sunusu</vt:lpstr>
      <vt:lpstr>PowerPoint Sunusu</vt:lpstr>
      <vt:lpstr>PowerPoint Sunusu</vt:lpstr>
      <vt:lpstr>PowerPoint Sunusu</vt:lpstr>
      <vt:lpstr>PowerPoint Sunusu</vt:lpstr>
      <vt:lpstr>PowerPoint Sunusu</vt:lpstr>
      <vt:lpstr>Axial load capacity of drilled shafts based on analytic methods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Settlement in Drilled Shafts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CE 341:Soil Mechanics</dc:title>
  <dc:creator>mmm</dc:creator>
  <cp:lastModifiedBy>Ex-i3</cp:lastModifiedBy>
  <cp:revision>290</cp:revision>
  <dcterms:created xsi:type="dcterms:W3CDTF">2010-09-18T18:59:37Z</dcterms:created>
  <dcterms:modified xsi:type="dcterms:W3CDTF">2013-05-09T13:52:41Z</dcterms:modified>
</cp:coreProperties>
</file>